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1.jp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292" r:id="rId3"/>
    <p:sldId id="257" r:id="rId4"/>
    <p:sldId id="258" r:id="rId5"/>
    <p:sldId id="259" r:id="rId6"/>
    <p:sldId id="260" r:id="rId7"/>
    <p:sldId id="261" r:id="rId8"/>
    <p:sldId id="308" r:id="rId9"/>
    <p:sldId id="262" r:id="rId10"/>
    <p:sldId id="263" r:id="rId11"/>
    <p:sldId id="264" r:id="rId12"/>
    <p:sldId id="265" r:id="rId13"/>
    <p:sldId id="291" r:id="rId14"/>
    <p:sldId id="294" r:id="rId15"/>
    <p:sldId id="266" r:id="rId16"/>
    <p:sldId id="267" r:id="rId17"/>
    <p:sldId id="268" r:id="rId18"/>
    <p:sldId id="269" r:id="rId19"/>
    <p:sldId id="270" r:id="rId20"/>
    <p:sldId id="277" r:id="rId21"/>
    <p:sldId id="278" r:id="rId22"/>
    <p:sldId id="280" r:id="rId23"/>
    <p:sldId id="283" r:id="rId24"/>
    <p:sldId id="342" r:id="rId25"/>
    <p:sldId id="286" r:id="rId26"/>
    <p:sldId id="339" r:id="rId27"/>
    <p:sldId id="288" r:id="rId28"/>
    <p:sldId id="298" r:id="rId29"/>
    <p:sldId id="296" r:id="rId30"/>
    <p:sldId id="300" r:id="rId31"/>
    <p:sldId id="302" r:id="rId32"/>
    <p:sldId id="321" r:id="rId33"/>
    <p:sldId id="324" r:id="rId34"/>
    <p:sldId id="309" r:id="rId35"/>
    <p:sldId id="310" r:id="rId36"/>
    <p:sldId id="316" r:id="rId37"/>
    <p:sldId id="318" r:id="rId38"/>
    <p:sldId id="327" r:id="rId39"/>
    <p:sldId id="332" r:id="rId40"/>
    <p:sldId id="334" r:id="rId41"/>
    <p:sldId id="336" r:id="rId42"/>
    <p:sldId id="325" r:id="rId43"/>
    <p:sldId id="330" r:id="rId44"/>
    <p:sldId id="329" r:id="rId45"/>
    <p:sldId id="328" r:id="rId4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50"/>
    <p:restoredTop sz="94747"/>
  </p:normalViewPr>
  <p:slideViewPr>
    <p:cSldViewPr snapToGrid="0" snapToObjects="1">
      <p:cViewPr>
        <p:scale>
          <a:sx n="90" d="100"/>
          <a:sy n="90" d="100"/>
        </p:scale>
        <p:origin x="1184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BC39EB-035F-0C4C-A466-6D8CDD6402C0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91841D-56E6-8147-A528-810657A7ED6D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4810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6715-6A63-9B4C-B7C7-9C93292A8DD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40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6715-6A63-9B4C-B7C7-9C93292A8DD0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8758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6715-6A63-9B4C-B7C7-9C93292A8DD0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8637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6715-6A63-9B4C-B7C7-9C93292A8DD0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330970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DC10-DABA-084C-AE97-3E3F99CAB0D9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FC82-F346-FC41-9BF8-D7BFC35B81C4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2342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DC10-DABA-084C-AE97-3E3F99CAB0D9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FC82-F346-FC41-9BF8-D7BFC35B81C4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6484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DC10-DABA-084C-AE97-3E3F99CAB0D9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FC82-F346-FC41-9BF8-D7BFC35B81C4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7719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DC10-DABA-084C-AE97-3E3F99CAB0D9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FC82-F346-FC41-9BF8-D7BFC35B81C4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843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DC10-DABA-084C-AE97-3E3F99CAB0D9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FC82-F346-FC41-9BF8-D7BFC35B81C4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7178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DC10-DABA-084C-AE97-3E3F99CAB0D9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FC82-F346-FC41-9BF8-D7BFC35B81C4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049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DC10-DABA-084C-AE97-3E3F99CAB0D9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FC82-F346-FC41-9BF8-D7BFC35B81C4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4322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DC10-DABA-084C-AE97-3E3F99CAB0D9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FC82-F346-FC41-9BF8-D7BFC35B81C4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8445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DC10-DABA-084C-AE97-3E3F99CAB0D9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FC82-F346-FC41-9BF8-D7BFC35B81C4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5678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DC10-DABA-084C-AE97-3E3F99CAB0D9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FC82-F346-FC41-9BF8-D7BFC35B81C4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7444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os estilos de texto mestres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DC10-DABA-084C-AE97-3E3F99CAB0D9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C6FC82-F346-FC41-9BF8-D7BFC35B81C4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784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de texto mestres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8DC10-DABA-084C-AE97-3E3F99CAB0D9}" type="datetimeFigureOut">
              <a:rPr lang="pt-BR" smtClean="0"/>
              <a:t>23/03/17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C6FC82-F346-FC41-9BF8-D7BFC35B81C4}" type="slidenum">
              <a:rPr lang="pt-BR" smtClean="0"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9192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institutodeagriculturabiologica.org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545058" y="4050832"/>
            <a:ext cx="7122942" cy="1165821"/>
          </a:xfrm>
        </p:spPr>
        <p:txBody>
          <a:bodyPr>
            <a:normAutofit/>
          </a:bodyPr>
          <a:lstStyle/>
          <a:p>
            <a:r>
              <a:rPr lang="en-US" sz="2000" b="1" smtClean="0">
                <a:solidFill>
                  <a:schemeClr val="accent6">
                    <a:lumMod val="75000"/>
                  </a:schemeClr>
                </a:solidFill>
              </a:rPr>
              <a:t>              </a:t>
            </a:r>
            <a:endParaRPr lang="pt-BR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Subtítulo 2"/>
          <p:cNvSpPr>
            <a:spLocks noGrp="1"/>
          </p:cNvSpPr>
          <p:nvPr>
            <p:ph type="ctrTitle"/>
          </p:nvPr>
        </p:nvSpPr>
        <p:spPr>
          <a:xfrm>
            <a:off x="1524000" y="624841"/>
            <a:ext cx="9144000" cy="1447800"/>
          </a:xfrm>
        </p:spPr>
        <p:txBody>
          <a:bodyPr>
            <a:normAutofit/>
          </a:bodyPr>
          <a:lstStyle/>
          <a:p>
            <a:r>
              <a:rPr lang="pt-BR" sz="7200" b="1" dirty="0" smtClean="0">
                <a:solidFill>
                  <a:schemeClr val="accent6">
                    <a:lumMod val="75000"/>
                  </a:schemeClr>
                </a:solidFill>
              </a:rPr>
              <a:t>GLIFOSATO</a:t>
            </a:r>
            <a:endParaRPr lang="en-US" sz="72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1024129" y="4076233"/>
            <a:ext cx="8249874" cy="6674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176528" y="2255521"/>
            <a:ext cx="9720071" cy="1051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b="1" dirty="0" smtClean="0">
                <a:solidFill>
                  <a:schemeClr val="accent2"/>
                </a:solidFill>
              </a:rPr>
              <a:t>      </a:t>
            </a:r>
            <a:r>
              <a:rPr lang="pt-BR" sz="4000" b="1" dirty="0" smtClean="0">
                <a:solidFill>
                  <a:schemeClr val="accent6">
                    <a:lumMod val="75000"/>
                  </a:schemeClr>
                </a:solidFill>
              </a:rPr>
              <a:t>Um caminho para as </a:t>
            </a:r>
            <a:r>
              <a:rPr lang="pt-BR" sz="4000" b="1" dirty="0" err="1" smtClean="0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oe</a:t>
            </a:r>
            <a:r>
              <a:rPr lang="pt-BR" sz="4000" b="1" dirty="0" err="1" smtClean="0">
                <a:solidFill>
                  <a:schemeClr val="accent6">
                    <a:lumMod val="75000"/>
                  </a:schemeClr>
                </a:solidFill>
              </a:rPr>
              <a:t>n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ças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75000"/>
                  </a:schemeClr>
                </a:solidFill>
              </a:rPr>
              <a:t>modernas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 ?</a:t>
            </a:r>
            <a:endParaRPr lang="en-US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5669281" y="2690335"/>
            <a:ext cx="4543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 smtClean="0">
              <a:solidFill>
                <a:schemeClr val="accent2"/>
              </a:solidFill>
            </a:endParaRPr>
          </a:p>
          <a:p>
            <a:endParaRPr lang="pt-BR" b="1" dirty="0">
              <a:solidFill>
                <a:schemeClr val="accent2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263516" y="4486506"/>
            <a:ext cx="5090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José Luiz Moreira Garcia, Eng.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Agr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., M.Sc. </a:t>
            </a:r>
          </a:p>
          <a:p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Bioquímica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Fisiologia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Plantas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Produtor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Orgânico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e Consultor</a:t>
            </a: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endParaRPr lang="pt-BR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749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2635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O tempo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</a:rPr>
              <a:t>passa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 mas as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</a:rPr>
              <a:t>táticas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</a:rPr>
              <a:t>continuam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 as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</a:rPr>
              <a:t>mesmas</a:t>
            </a:r>
            <a:endParaRPr lang="pt-BR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20" y="1189015"/>
            <a:ext cx="5009676" cy="5409905"/>
          </a:xfrm>
        </p:spPr>
      </p:pic>
    </p:spTree>
    <p:extLst>
      <p:ext uri="{BB962C8B-B14F-4D97-AF65-F5344CB8AC3E}">
        <p14:creationId xmlns:p14="http://schemas.microsoft.com/office/powerpoint/2010/main" val="20900573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O Tempo passa mas a </a:t>
            </a:r>
            <a:r>
              <a:rPr lang="pt-BR" sz="4000" b="1" dirty="0" err="1" smtClean="0">
                <a:solidFill>
                  <a:schemeClr val="accent6">
                    <a:lumMod val="50000"/>
                  </a:schemeClr>
                </a:solidFill>
              </a:rPr>
              <a:t>t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</a:rPr>
              <a:t>ática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 continua a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</a:rPr>
              <a:t>mesma</a:t>
            </a:r>
            <a:endParaRPr lang="pt-BR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525" y="1371600"/>
            <a:ext cx="7425018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55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O que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é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Glifosato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?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100" b="1" dirty="0" smtClean="0">
                <a:solidFill>
                  <a:schemeClr val="accent6">
                    <a:lumMod val="50000"/>
                  </a:schemeClr>
                </a:solidFill>
              </a:rPr>
              <a:t>N-(</a:t>
            </a:r>
            <a:r>
              <a:rPr lang="en-US" sz="3100" b="1" dirty="0" err="1" smtClean="0">
                <a:solidFill>
                  <a:schemeClr val="accent6">
                    <a:lumMod val="50000"/>
                  </a:schemeClr>
                </a:solidFill>
              </a:rPr>
              <a:t>FosfonoMetil</a:t>
            </a:r>
            <a:r>
              <a:rPr lang="en-US" sz="3100" b="1" dirty="0" smtClean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en-US" sz="3100" b="1" dirty="0" err="1" smtClean="0">
                <a:solidFill>
                  <a:schemeClr val="accent6">
                    <a:lumMod val="50000"/>
                  </a:schemeClr>
                </a:solidFill>
              </a:rPr>
              <a:t>Glicina</a:t>
            </a:r>
            <a:r>
              <a:rPr lang="en-US" sz="31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31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3200" dirty="0" smtClean="0"/>
              <a:t>  </a:t>
            </a:r>
            <a:endParaRPr lang="pt-BR" sz="32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um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organofosforado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seletivo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Mata a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todas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as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plantas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Muito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usado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no ”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Plantio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Direto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”.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Usado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como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dessecante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facilitar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colheita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trigo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feijão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soja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etc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Lavouras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transgênicas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RR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resistentes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usam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maiores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quantidades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Poderoso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quelatizante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Patente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 Stauffer Chemical.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US Patent 3,160,632 A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Quelatiza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Bloqueia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Mn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, Fe, Zn,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Cobre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Cobalto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Molibdênio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Antibiótico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US Patent 7,771,736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Portanto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destrói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microbioma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intestinal.</a:t>
            </a:r>
          </a:p>
          <a:p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Persistente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Meia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vida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no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meio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ambiente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varia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entre 1,5 a 22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anos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De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difícil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degradação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Somente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14 genes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foram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identificados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até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agora,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bactérias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solo, com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essa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capacidade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específica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                             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Resíduos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estão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presentes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no solo,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água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alimentos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urina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sangue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leite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materno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Intimamente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ligado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ao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cultivo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variedades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transgênicas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tipo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RR.   </a:t>
            </a:r>
          </a:p>
          <a:p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Inibe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síntese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Triptofano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Fenilalanina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Tirosina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. US Patent  3,799,758 (A)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2300" y="116114"/>
            <a:ext cx="4014788" cy="152218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1097280" y="6513342"/>
            <a:ext cx="195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Garcia, J.L.M. 2017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611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Amino Acido </a:t>
            </a:r>
            <a:r>
              <a:rPr lang="pt-BR" b="1" dirty="0" err="1" smtClean="0"/>
              <a:t>Fake</a:t>
            </a:r>
            <a:r>
              <a:rPr lang="pt-BR" dirty="0"/>
              <a:t/>
            </a:r>
            <a:br>
              <a:rPr lang="pt-BR" dirty="0"/>
            </a:br>
            <a:r>
              <a:rPr lang="pt-BR" sz="2400" dirty="0" err="1"/>
              <a:t>An</a:t>
            </a:r>
            <a:r>
              <a:rPr lang="en-US" sz="2400" dirty="0" err="1"/>
              <a:t>á</a:t>
            </a:r>
            <a:r>
              <a:rPr lang="pt-BR" sz="2400" dirty="0"/>
              <a:t>logo da </a:t>
            </a:r>
            <a:r>
              <a:rPr lang="pt-BR" sz="2400" dirty="0" smtClean="0"/>
              <a:t>Glicina que se incorpora as </a:t>
            </a:r>
            <a:r>
              <a:rPr lang="pt-BR" sz="2400" dirty="0" err="1" smtClean="0"/>
              <a:t>prote</a:t>
            </a:r>
            <a:r>
              <a:rPr lang="en-US" sz="2400" dirty="0" err="1" smtClean="0"/>
              <a:t>í</a:t>
            </a:r>
            <a:r>
              <a:rPr lang="pt-BR" sz="2400" dirty="0" smtClean="0"/>
              <a:t>nas</a:t>
            </a:r>
            <a:endParaRPr lang="pt-BR" dirty="0"/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1609344"/>
            <a:ext cx="3840480" cy="2304288"/>
          </a:xfr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57" y="3913632"/>
            <a:ext cx="4315967" cy="206654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77334" y="5980176"/>
            <a:ext cx="31631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2"/>
                </a:solidFill>
              </a:rPr>
              <a:t>                           </a:t>
            </a:r>
            <a:r>
              <a:rPr lang="pt-BR" sz="2400" dirty="0" smtClean="0">
                <a:solidFill>
                  <a:schemeClr val="accent2"/>
                </a:solidFill>
              </a:rPr>
              <a:t>GLICINA</a:t>
            </a:r>
            <a:endParaRPr lang="pt-BR" sz="2400" dirty="0">
              <a:solidFill>
                <a:schemeClr val="accent2"/>
              </a:solidFill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54677"/>
            <a:ext cx="4857498" cy="2212848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358384" y="6327648"/>
            <a:ext cx="4685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accent2"/>
                </a:solidFill>
              </a:rPr>
              <a:t>                                    GLIFOSATO</a:t>
            </a:r>
            <a:endParaRPr lang="pt-BR" sz="2400" dirty="0">
              <a:solidFill>
                <a:schemeClr val="accent2"/>
              </a:solidFill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83" y="1598999"/>
            <a:ext cx="4756188" cy="197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202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75488" y="201169"/>
            <a:ext cx="10865612" cy="676656"/>
          </a:xfrm>
        </p:spPr>
        <p:txBody>
          <a:bodyPr>
            <a:normAutofit fontScale="90000"/>
          </a:bodyPr>
          <a:lstStyle/>
          <a:p>
            <a:r>
              <a:rPr lang="pt-BR" b="1" dirty="0" smtClean="0"/>
              <a:t>                            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Os 21 Amino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Á</a:t>
            </a:r>
            <a:r>
              <a:rPr lang="pt-BR" b="1" dirty="0" err="1" smtClean="0">
                <a:solidFill>
                  <a:schemeClr val="accent6">
                    <a:lumMod val="50000"/>
                  </a:schemeClr>
                </a:solidFill>
              </a:rPr>
              <a:t>cidos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Espaço Reservado para Conteúdo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044" y="877825"/>
            <a:ext cx="7483856" cy="577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79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O Glifosato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é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tóxico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?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414463"/>
            <a:ext cx="10515600" cy="4762500"/>
          </a:xfrm>
        </p:spPr>
        <p:txBody>
          <a:bodyPr>
            <a:normAutofit fontScale="92500" lnSpcReduction="20000"/>
          </a:bodyPr>
          <a:lstStyle/>
          <a:p>
            <a:r>
              <a:rPr lang="pt-BR" sz="2600" dirty="0" smtClean="0">
                <a:solidFill>
                  <a:schemeClr val="accent6">
                    <a:lumMod val="75000"/>
                  </a:schemeClr>
                </a:solidFill>
              </a:rPr>
              <a:t>Monsanto argumenta que o Glifosato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inofensivo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aos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seres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humanos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aos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animais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porque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as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nossas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células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não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tem a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rota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bioquímica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Shikimato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qual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inibida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pelo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herbicida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supostamente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seria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o que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mataria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as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plantas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pt-BR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pt-BR" sz="2600" dirty="0" smtClean="0">
                <a:solidFill>
                  <a:schemeClr val="accent6">
                    <a:lumMod val="75000"/>
                  </a:schemeClr>
                </a:solidFill>
              </a:rPr>
              <a:t>Entretanto, as nossas </a:t>
            </a:r>
            <a:r>
              <a:rPr lang="pt-BR" sz="2600" dirty="0" err="1" smtClean="0">
                <a:solidFill>
                  <a:schemeClr val="accent6">
                    <a:lumMod val="75000"/>
                  </a:schemeClr>
                </a:solidFill>
              </a:rPr>
              <a:t>bact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pt-BR" sz="2600" dirty="0" smtClean="0">
                <a:solidFill>
                  <a:schemeClr val="accent6">
                    <a:lumMod val="75000"/>
                  </a:schemeClr>
                </a:solidFill>
              </a:rPr>
              <a:t>rias intestinais possuem essa rota e </a:t>
            </a:r>
            <a:r>
              <a:rPr lang="pt-BR" sz="2600" dirty="0" err="1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ão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importantes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para o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fornecimento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de amino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ácidos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essenciais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vitaminas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neurotransmissores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, entre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outras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substancias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Além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mais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Glifosato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antibiótico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patenteado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pt-BR" sz="26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600" dirty="0" smtClean="0">
                <a:solidFill>
                  <a:schemeClr val="accent6">
                    <a:lumMod val="75000"/>
                  </a:schemeClr>
                </a:solidFill>
              </a:rPr>
              <a:t>Outros ingredientes no Round-</a:t>
            </a:r>
            <a:r>
              <a:rPr lang="pt-BR" sz="2600" dirty="0" err="1" smtClean="0">
                <a:solidFill>
                  <a:schemeClr val="accent6">
                    <a:lumMod val="75000"/>
                  </a:schemeClr>
                </a:solidFill>
              </a:rPr>
              <a:t>Up</a:t>
            </a:r>
            <a:r>
              <a:rPr lang="pt-BR" sz="2600" dirty="0" smtClean="0">
                <a:solidFill>
                  <a:schemeClr val="accent6">
                    <a:lumMod val="75000"/>
                  </a:schemeClr>
                </a:solidFill>
              </a:rPr>
              <a:t> aumentam ainda mais a sua toxicidade, do que anteriormente imaginado, por serem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tóxicos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si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próprios</a:t>
            </a:r>
            <a:r>
              <a:rPr lang="pt-BR" sz="26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pt-BR" sz="2600" dirty="0" smtClean="0">
                <a:solidFill>
                  <a:schemeClr val="accent6">
                    <a:lumMod val="75000"/>
                  </a:schemeClr>
                </a:solidFill>
              </a:rPr>
              <a:t>Efeitos insidiosos do glifosato acumulam com o tempo.</a:t>
            </a:r>
          </a:p>
          <a:p>
            <a:r>
              <a:rPr lang="pt-BR" sz="2600" dirty="0" smtClean="0">
                <a:solidFill>
                  <a:schemeClr val="accent6">
                    <a:lumMod val="75000"/>
                  </a:schemeClr>
                </a:solidFill>
              </a:rPr>
              <a:t>A maioria dos estudos </a:t>
            </a:r>
            <a:r>
              <a:rPr lang="pt-BR" sz="2600" dirty="0" err="1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ão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curta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duração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não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avaliam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toxicidade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crônica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.   </a:t>
            </a:r>
          </a:p>
          <a:p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Ultimas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pesquisas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dão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conta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da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toxicidade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exposição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a doses ultra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baixas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correspondem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contaminação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ambiental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Poderoso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quelatizante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bloqueia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torna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indisponíveis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vários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minerais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( co-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fatores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enzimáticos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vitais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para o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metabolismo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accent6">
                    <a:lumMod val="75000"/>
                  </a:schemeClr>
                </a:solidFill>
              </a:rPr>
              <a:t>humano</a:t>
            </a:r>
            <a:r>
              <a:rPr lang="en-US" sz="2600" dirty="0" smtClean="0">
                <a:solidFill>
                  <a:schemeClr val="accent6">
                    <a:lumMod val="75000"/>
                  </a:schemeClr>
                </a:solidFill>
              </a:rPr>
              <a:t>, animal e vegetal.</a:t>
            </a:r>
            <a:endParaRPr lang="pt-BR" sz="26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223889" y="6457071"/>
            <a:ext cx="2477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schemeClr val="accent6">
                    <a:lumMod val="75000"/>
                  </a:schemeClr>
                </a:solidFill>
              </a:rPr>
              <a:t>After</a:t>
            </a:r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 Garcia, J.L.M. 2017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997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</a:rPr>
              <a:t>Alega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</a:rPr>
              <a:t>ções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</a:rPr>
              <a:t>segurança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 do GLIFOSATO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</a:rPr>
              <a:t>questionáveis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*</a:t>
            </a:r>
            <a:endParaRPr lang="pt-BR" sz="36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203575"/>
          </a:xfrm>
        </p:spPr>
        <p:txBody>
          <a:bodyPr/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”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voz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corrente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Glifosato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(Round-Up)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está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entre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agrotóxicos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seguros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……………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apesar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sua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reputação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segurança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o Round-Up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foi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longe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tóxico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entre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todos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herbicidas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inseticidas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testados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 Essa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inconsistência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entre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fatos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científicos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alegações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industriais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pode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ser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atribuida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enormes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interesses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econômicos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falsificaram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riscos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à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saúde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atrasaram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decisões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políticas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”.</a:t>
            </a:r>
            <a:endParaRPr lang="pt-BR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1108365" y="5029200"/>
            <a:ext cx="98367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*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R.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Mesnage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et al., </a:t>
            </a:r>
            <a:r>
              <a:rPr lang="en-US" sz="2400" b="1" i="1" dirty="0" smtClean="0">
                <a:solidFill>
                  <a:schemeClr val="accent6">
                    <a:lumMod val="75000"/>
                  </a:schemeClr>
                </a:solidFill>
              </a:rPr>
              <a:t>Biomed Research International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</a:rPr>
              <a:t>Volume 2014 (2014), </a:t>
            </a:r>
          </a:p>
          <a:p>
            <a:r>
              <a:rPr lang="fr-FR" sz="2400" dirty="0" smtClean="0">
                <a:solidFill>
                  <a:schemeClr val="accent6">
                    <a:lumMod val="75000"/>
                  </a:schemeClr>
                </a:solidFill>
              </a:rPr>
              <a:t>Article ID 179691</a:t>
            </a:r>
            <a:endParaRPr lang="en-US" sz="2400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220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          </a:t>
            </a:r>
            <a:r>
              <a:rPr lang="pt-BR" b="1" dirty="0" smtClean="0">
                <a:solidFill>
                  <a:schemeClr val="accent6">
                    <a:lumMod val="75000"/>
                  </a:schemeClr>
                </a:solidFill>
              </a:rPr>
              <a:t>Dados sobre a nossa </a:t>
            </a:r>
            <a:r>
              <a:rPr lang="pt-BR" b="1" dirty="0" err="1" smtClean="0">
                <a:solidFill>
                  <a:schemeClr val="accent6">
                    <a:lumMod val="75000"/>
                  </a:schemeClr>
                </a:solidFill>
              </a:rPr>
              <a:t>exposi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ção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ao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                            GLIFOSATO</a:t>
            </a:r>
            <a:endParaRPr lang="pt-B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Existem poucos dados infelizmente.</a:t>
            </a:r>
          </a:p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Nos EUA, a iniciativa da ONG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”Moms Across America ”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testou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sangue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urina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leite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materno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foi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pioneira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Leite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Materno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teve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níveis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variaram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entre 76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ug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/l a 166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ug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/l e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760 a 1600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vezes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maior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que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Legislação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Européia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Agua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Potável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permite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   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Testes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americanos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Urina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demonstram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níveis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Glifosato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estão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10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vezes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maiores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níveis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Europa. 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Definitivamente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 Monsanto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está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errada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sobre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bioacumulação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Estudo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norueguês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demonstrou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Soja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transgênica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tinha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média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11,9 ppm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Glifosato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comparado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 zero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soja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convencional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ou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orgânica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Estudo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2012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demonstrou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Milho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transgênico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tinha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13 ppm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Glifosato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comparado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 zero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milho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transgênico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en-US" dirty="0" smtClean="0">
              <a:solidFill>
                <a:schemeClr val="accent2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Postado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Apr 6 2014 - 4:19am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i="1" dirty="0" smtClean="0">
                <a:solidFill>
                  <a:schemeClr val="accent6">
                    <a:lumMod val="75000"/>
                  </a:schemeClr>
                </a:solidFill>
              </a:rPr>
              <a:t>Sustainable Pulse</a:t>
            </a:r>
            <a:endParaRPr lang="pt-BR" b="1" i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39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Glifosato acumula em Soja </a:t>
            </a:r>
            <a:r>
              <a:rPr lang="pt-BR" b="1" dirty="0" err="1" smtClean="0">
                <a:solidFill>
                  <a:schemeClr val="accent6">
                    <a:lumMod val="50000"/>
                  </a:schemeClr>
                </a:solidFill>
              </a:rPr>
              <a:t>Transg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ênica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RR</a:t>
            </a:r>
            <a:b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Estudo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Norueguês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</a:rPr>
              <a:t>*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Soja  GM RR </a:t>
            </a:r>
            <a:r>
              <a:rPr lang="pt-BR" dirty="0" err="1" smtClean="0">
                <a:solidFill>
                  <a:schemeClr val="accent6">
                    <a:lumMod val="75000"/>
                  </a:schemeClr>
                </a:solidFill>
              </a:rPr>
              <a:t>cont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ém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resíduos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elevados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Glifosato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AMPA.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Soja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oriunda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diferentes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tipos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cultivo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diferem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sua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qualidade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nutricional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Soja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Orgânica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apresentou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um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perfil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nutricional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saudavel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outras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sojas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Soja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Orgânica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teve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açucares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proteínas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Zinco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porém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menos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Fibra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Ômega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6.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Esse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estudo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rejeita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suposição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que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Soja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Transgênica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”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substancialmente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equivalente”a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soja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transgênica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pt-BR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dirty="0" smtClean="0">
                <a:solidFill>
                  <a:srgbClr val="FF0000"/>
                </a:solidFill>
              </a:rPr>
              <a:t>*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Bohn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, T. et al (2014)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Compositional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Differences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 in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Soybean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on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 Market, </a:t>
            </a:r>
            <a:r>
              <a:rPr lang="pt-BR" b="1" i="1" dirty="0" err="1" smtClean="0">
                <a:solidFill>
                  <a:schemeClr val="accent6">
                    <a:lumMod val="50000"/>
                  </a:schemeClr>
                </a:solidFill>
              </a:rPr>
              <a:t>Food</a:t>
            </a:r>
            <a:r>
              <a:rPr lang="pt-BR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b="1" i="1" dirty="0" err="1" smtClean="0">
                <a:solidFill>
                  <a:schemeClr val="accent6">
                    <a:lumMod val="50000"/>
                  </a:schemeClr>
                </a:solidFill>
              </a:rPr>
              <a:t>Chemistry</a:t>
            </a:r>
            <a:r>
              <a:rPr lang="pt-BR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153: 207-215.</a:t>
            </a:r>
          </a:p>
          <a:p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89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Soja </a:t>
            </a:r>
            <a:r>
              <a:rPr lang="pt-BR" b="1" dirty="0" err="1" smtClean="0">
                <a:solidFill>
                  <a:schemeClr val="accent6">
                    <a:lumMod val="50000"/>
                  </a:schemeClr>
                </a:solidFill>
              </a:rPr>
              <a:t>Transg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ênica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acumula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Formaldeído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e  </a:t>
            </a:r>
            <a:b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                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deprime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a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Glutationa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*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pt-BR" sz="3800" dirty="0" smtClean="0">
                <a:solidFill>
                  <a:schemeClr val="accent6">
                    <a:lumMod val="75000"/>
                  </a:schemeClr>
                </a:solidFill>
              </a:rPr>
              <a:t>Estudo demonstra definitivamente a </a:t>
            </a:r>
            <a:r>
              <a:rPr lang="pt-BR" sz="3800" dirty="0" err="1" smtClean="0">
                <a:solidFill>
                  <a:schemeClr val="accent6">
                    <a:lumMod val="75000"/>
                  </a:schemeClr>
                </a:solidFill>
              </a:rPr>
              <a:t>fal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ácia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argumento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foi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usado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para a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aprovação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das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plantas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transgênicas</a:t>
            </a: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de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equivalência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com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espécie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convencional</a:t>
            </a:r>
            <a:endParaRPr lang="pt-BR" sz="38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3800" dirty="0" smtClean="0">
                <a:solidFill>
                  <a:schemeClr val="accent6">
                    <a:lumMod val="75000"/>
                  </a:schemeClr>
                </a:solidFill>
              </a:rPr>
              <a:t>Soja </a:t>
            </a:r>
            <a:r>
              <a:rPr lang="pt-BR" sz="3800" dirty="0" err="1" smtClean="0">
                <a:solidFill>
                  <a:schemeClr val="accent6">
                    <a:lumMod val="75000"/>
                  </a:schemeClr>
                </a:solidFill>
              </a:rPr>
              <a:t>transg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ênica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acumularia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até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100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vezes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mais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Formaldeído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do que a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soja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convencional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estudo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i="1" dirty="0" smtClean="0">
                <a:solidFill>
                  <a:schemeClr val="accent6">
                    <a:lumMod val="75000"/>
                  </a:schemeClr>
                </a:solidFill>
              </a:rPr>
              <a:t>in silico,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enquanto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provocaria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diminuição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da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Glutationa</a:t>
            </a:r>
            <a:endParaRPr lang="pt-BR" sz="38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3800" dirty="0" smtClean="0">
                <a:solidFill>
                  <a:schemeClr val="accent6">
                    <a:lumMod val="75000"/>
                  </a:schemeClr>
                </a:solidFill>
              </a:rPr>
              <a:t>Sistemas </a:t>
            </a:r>
            <a:r>
              <a:rPr lang="pt-BR" sz="3800" dirty="0" err="1" smtClean="0">
                <a:solidFill>
                  <a:schemeClr val="accent6">
                    <a:lumMod val="75000"/>
                  </a:schemeClr>
                </a:solidFill>
              </a:rPr>
              <a:t>Biol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ó</a:t>
            </a:r>
            <a:r>
              <a:rPr lang="pt-BR" sz="3800" dirty="0" err="1" smtClean="0">
                <a:solidFill>
                  <a:schemeClr val="accent6">
                    <a:lumMod val="75000"/>
                  </a:schemeClr>
                </a:solidFill>
              </a:rPr>
              <a:t>gicos</a:t>
            </a:r>
            <a:r>
              <a:rPr lang="pt-BR" sz="3800" dirty="0" smtClean="0">
                <a:solidFill>
                  <a:schemeClr val="accent6">
                    <a:lumMod val="75000"/>
                  </a:schemeClr>
                </a:solidFill>
              </a:rPr>
              <a:t> Computacionais promissores conectam perturba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ções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conhecidas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5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biomoléculas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enzima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CP4 EPSPS GM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sz="3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b="1" i="1" dirty="0">
                <a:solidFill>
                  <a:schemeClr val="accent6">
                    <a:lumMod val="75000"/>
                  </a:schemeClr>
                </a:solidFill>
              </a:rPr>
              <a:t>Glycine max </a:t>
            </a:r>
            <a:r>
              <a:rPr lang="en-US" sz="3800" b="1" dirty="0">
                <a:solidFill>
                  <a:schemeClr val="accent6">
                    <a:lumMod val="75000"/>
                  </a:schemeClr>
                </a:solidFill>
              </a:rPr>
              <a:t>L. </a:t>
            </a: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(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soja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</a:p>
          <a:p>
            <a:r>
              <a:rPr lang="pt-BR" sz="3800" dirty="0" smtClean="0">
                <a:solidFill>
                  <a:schemeClr val="accent6">
                    <a:lumMod val="75000"/>
                  </a:schemeClr>
                </a:solidFill>
              </a:rPr>
              <a:t>Os resultados predizem um acumulo significativo de </a:t>
            </a:r>
            <a:r>
              <a:rPr lang="pt-BR" sz="3800" dirty="0" err="1" smtClean="0">
                <a:solidFill>
                  <a:schemeClr val="accent6">
                    <a:lumMod val="75000"/>
                  </a:schemeClr>
                </a:solidFill>
              </a:rPr>
              <a:t>formalde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ído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com a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concomitante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redução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da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Glutationa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Soja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800" dirty="0" err="1" smtClean="0">
                <a:solidFill>
                  <a:schemeClr val="accent6">
                    <a:lumMod val="75000"/>
                  </a:schemeClr>
                </a:solidFill>
              </a:rPr>
              <a:t>transgênica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r>
              <a:rPr lang="pt-BR" sz="3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pt-BR" sz="38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3800" dirty="0" smtClean="0">
                <a:solidFill>
                  <a:srgbClr val="FF0000"/>
                </a:solidFill>
              </a:rPr>
              <a:t>*</a:t>
            </a:r>
            <a:r>
              <a:rPr lang="pt-BR" sz="3800" dirty="0" smtClean="0"/>
              <a:t> </a:t>
            </a:r>
            <a:r>
              <a:rPr lang="pt-BR" sz="3800" dirty="0" smtClean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pt-BR" sz="3800" dirty="0">
                <a:solidFill>
                  <a:schemeClr val="accent6">
                    <a:lumMod val="75000"/>
                  </a:schemeClr>
                </a:solidFill>
              </a:rPr>
              <a:t>. A. </a:t>
            </a:r>
            <a:r>
              <a:rPr lang="pt-BR" sz="3800" dirty="0" err="1">
                <a:solidFill>
                  <a:schemeClr val="accent6">
                    <a:lumMod val="75000"/>
                  </a:schemeClr>
                </a:solidFill>
              </a:rPr>
              <a:t>Shiva</a:t>
            </a:r>
            <a:r>
              <a:rPr lang="pt-BR" sz="3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3800" dirty="0" err="1" smtClean="0">
                <a:solidFill>
                  <a:schemeClr val="accent6">
                    <a:lumMod val="75000"/>
                  </a:schemeClr>
                </a:solidFill>
              </a:rPr>
              <a:t>Ayyadurai</a:t>
            </a:r>
            <a:r>
              <a:rPr lang="pt-BR" sz="3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3800" dirty="0" smtClean="0">
                <a:solidFill>
                  <a:schemeClr val="accent6">
                    <a:lumMod val="75000"/>
                  </a:schemeClr>
                </a:solidFill>
              </a:rPr>
              <a:t>&amp; P. </a:t>
            </a:r>
            <a:r>
              <a:rPr lang="pt-BR" sz="3800" dirty="0" err="1" smtClean="0">
                <a:solidFill>
                  <a:schemeClr val="accent6">
                    <a:lumMod val="75000"/>
                  </a:schemeClr>
                </a:solidFill>
              </a:rPr>
              <a:t>Deonikar</a:t>
            </a:r>
            <a:r>
              <a:rPr lang="pt-BR" sz="3800" dirty="0" smtClean="0">
                <a:solidFill>
                  <a:schemeClr val="accent6">
                    <a:lumMod val="75000"/>
                  </a:schemeClr>
                </a:solidFill>
              </a:rPr>
              <a:t>, 2015. </a:t>
            </a:r>
            <a:r>
              <a:rPr lang="pt-BR" sz="3800" dirty="0">
                <a:solidFill>
                  <a:schemeClr val="accent6">
                    <a:lumMod val="75000"/>
                  </a:schemeClr>
                </a:solidFill>
              </a:rPr>
              <a:t>Do </a:t>
            </a:r>
            <a:r>
              <a:rPr lang="pt-BR" sz="3800" dirty="0" err="1">
                <a:solidFill>
                  <a:schemeClr val="accent6">
                    <a:lumMod val="75000"/>
                  </a:schemeClr>
                </a:solidFill>
              </a:rPr>
              <a:t>GMOs</a:t>
            </a:r>
            <a:r>
              <a:rPr lang="pt-BR" sz="3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3800" dirty="0" err="1">
                <a:solidFill>
                  <a:schemeClr val="accent6">
                    <a:lumMod val="75000"/>
                  </a:schemeClr>
                </a:solidFill>
              </a:rPr>
              <a:t>Accumulate</a:t>
            </a:r>
            <a:r>
              <a:rPr lang="pt-BR" sz="3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3800" dirty="0" err="1">
                <a:solidFill>
                  <a:schemeClr val="accent6">
                    <a:lumMod val="75000"/>
                  </a:schemeClr>
                </a:solidFill>
              </a:rPr>
              <a:t>Formaldehyde</a:t>
            </a:r>
            <a:r>
              <a:rPr lang="pt-BR" sz="3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3800" dirty="0" err="1">
                <a:solidFill>
                  <a:schemeClr val="accent6">
                    <a:lumMod val="75000"/>
                  </a:schemeClr>
                </a:solidFill>
              </a:rPr>
              <a:t>and</a:t>
            </a:r>
            <a:r>
              <a:rPr lang="pt-BR" sz="3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3800" dirty="0" err="1">
                <a:solidFill>
                  <a:schemeClr val="accent6">
                    <a:lumMod val="75000"/>
                  </a:schemeClr>
                </a:solidFill>
              </a:rPr>
              <a:t>Disrupt</a:t>
            </a:r>
            <a:r>
              <a:rPr lang="pt-BR" sz="3800" dirty="0">
                <a:solidFill>
                  <a:schemeClr val="accent6">
                    <a:lumMod val="75000"/>
                  </a:schemeClr>
                </a:solidFill>
              </a:rPr>
              <a:t> Molecular Systems </a:t>
            </a:r>
            <a:r>
              <a:rPr lang="pt-BR" sz="3800" dirty="0" err="1">
                <a:solidFill>
                  <a:schemeClr val="accent6">
                    <a:lumMod val="75000"/>
                  </a:schemeClr>
                </a:solidFill>
              </a:rPr>
              <a:t>Equilibria</a:t>
            </a:r>
            <a:r>
              <a:rPr lang="pt-BR" sz="3800" dirty="0">
                <a:solidFill>
                  <a:schemeClr val="accent6">
                    <a:lumMod val="75000"/>
                  </a:schemeClr>
                </a:solidFill>
              </a:rPr>
              <a:t>? Systems </a:t>
            </a:r>
            <a:r>
              <a:rPr lang="pt-BR" sz="3800" dirty="0" err="1">
                <a:solidFill>
                  <a:schemeClr val="accent6">
                    <a:lumMod val="75000"/>
                  </a:schemeClr>
                </a:solidFill>
              </a:rPr>
              <a:t>Biology</a:t>
            </a:r>
            <a:r>
              <a:rPr lang="pt-BR" sz="3800" dirty="0">
                <a:solidFill>
                  <a:schemeClr val="accent6">
                    <a:lumMod val="75000"/>
                  </a:schemeClr>
                </a:solidFill>
              </a:rPr>
              <a:t> May </a:t>
            </a:r>
            <a:r>
              <a:rPr lang="pt-BR" sz="3800" dirty="0" err="1">
                <a:solidFill>
                  <a:schemeClr val="accent6">
                    <a:lumMod val="75000"/>
                  </a:schemeClr>
                </a:solidFill>
              </a:rPr>
              <a:t>Provide</a:t>
            </a:r>
            <a:r>
              <a:rPr lang="pt-BR" sz="3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pt-BR" sz="3800" dirty="0" err="1" smtClean="0">
                <a:solidFill>
                  <a:schemeClr val="accent6">
                    <a:lumMod val="75000"/>
                  </a:schemeClr>
                </a:solidFill>
              </a:rPr>
              <a:t>Answers</a:t>
            </a:r>
            <a:r>
              <a:rPr lang="pt-BR" sz="38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3800" b="1" i="1" dirty="0">
                <a:solidFill>
                  <a:schemeClr val="accent6">
                    <a:lumMod val="75000"/>
                  </a:schemeClr>
                </a:solidFill>
              </a:rPr>
              <a:t>Agricultural </a:t>
            </a:r>
            <a:r>
              <a:rPr lang="en-US" sz="3800" b="1" i="1" dirty="0" smtClean="0">
                <a:solidFill>
                  <a:schemeClr val="accent6">
                    <a:lumMod val="75000"/>
                  </a:schemeClr>
                </a:solidFill>
              </a:rPr>
              <a:t>Sciences</a:t>
            </a:r>
            <a:r>
              <a:rPr lang="en-US" sz="38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3800" dirty="0">
                <a:solidFill>
                  <a:schemeClr val="accent6">
                    <a:lumMod val="75000"/>
                  </a:schemeClr>
                </a:solidFill>
              </a:rPr>
              <a:t>6, 630-662 </a:t>
            </a:r>
            <a:endParaRPr lang="en-US" sz="38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3200" dirty="0" smtClean="0"/>
              <a:t> </a:t>
            </a:r>
          </a:p>
          <a:p>
            <a:endParaRPr lang="pt-BR" sz="1800" dirty="0" smtClean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9662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4434" y="250825"/>
            <a:ext cx="10515600" cy="384175"/>
          </a:xfrm>
        </p:spPr>
        <p:txBody>
          <a:bodyPr>
            <a:normAutofit fontScale="90000"/>
          </a:bodyPr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70670" y="5458265"/>
            <a:ext cx="10383129" cy="718698"/>
          </a:xfrm>
        </p:spPr>
        <p:txBody>
          <a:bodyPr/>
          <a:lstStyle/>
          <a:p>
            <a:endParaRPr lang="pt-BR" dirty="0" smtClean="0"/>
          </a:p>
          <a:p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206500" y="1070740"/>
            <a:ext cx="9499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"</a:t>
            </a:r>
            <a:r>
              <a:rPr lang="en-US" sz="4400" dirty="0" err="1" smtClean="0">
                <a:solidFill>
                  <a:schemeClr val="accent6">
                    <a:lumMod val="50000"/>
                  </a:schemeClr>
                </a:solidFill>
              </a:rPr>
              <a:t>Existem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6">
                    <a:lumMod val="50000"/>
                  </a:schemeClr>
                </a:solidFill>
              </a:rPr>
              <a:t>três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6">
                    <a:lumMod val="50000"/>
                  </a:schemeClr>
                </a:solidFill>
              </a:rPr>
              <a:t>coisas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 que </a:t>
            </a:r>
            <a:r>
              <a:rPr lang="en-US" sz="4400" dirty="0" err="1" smtClean="0">
                <a:solidFill>
                  <a:schemeClr val="accent6">
                    <a:lumMod val="50000"/>
                  </a:schemeClr>
                </a:solidFill>
              </a:rPr>
              <a:t>não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6">
                    <a:lumMod val="50000"/>
                  </a:schemeClr>
                </a:solidFill>
              </a:rPr>
              <a:t>podem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6">
                    <a:lumMod val="50000"/>
                  </a:schemeClr>
                </a:solidFill>
              </a:rPr>
              <a:t>ser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    </a:t>
            </a:r>
            <a:r>
              <a:rPr lang="en-US" sz="4400" dirty="0" err="1" smtClean="0">
                <a:solidFill>
                  <a:schemeClr val="accent6">
                    <a:lumMod val="50000"/>
                  </a:schemeClr>
                </a:solidFill>
              </a:rPr>
              <a:t>escondidas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6">
                    <a:lumMod val="50000"/>
                  </a:schemeClr>
                </a:solidFill>
              </a:rPr>
              <a:t>por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6">
                    <a:lumMod val="50000"/>
                  </a:schemeClr>
                </a:solidFill>
              </a:rPr>
              <a:t>muito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 tempo:</a:t>
            </a:r>
          </a:p>
          <a:p>
            <a:r>
              <a:rPr lang="pt-BR" sz="4400" dirty="0" smtClean="0">
                <a:solidFill>
                  <a:schemeClr val="accent6">
                    <a:lumMod val="50000"/>
                  </a:schemeClr>
                </a:solidFill>
              </a:rPr>
              <a:t>              O Sol, a Lua e a Verdade</a:t>
            </a:r>
            <a:r>
              <a:rPr lang="en-US" sz="4400" dirty="0" smtClean="0">
                <a:solidFill>
                  <a:schemeClr val="accent6">
                    <a:lumMod val="50000"/>
                  </a:schemeClr>
                </a:solidFill>
              </a:rPr>
              <a:t>”</a:t>
            </a:r>
          </a:p>
          <a:p>
            <a:endParaRPr lang="en-US" sz="4400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sz="4400" dirty="0" smtClean="0">
                <a:solidFill>
                  <a:schemeClr val="accent2"/>
                </a:solidFill>
              </a:rPr>
              <a:t>               </a:t>
            </a:r>
            <a:r>
              <a:rPr lang="en-US" sz="4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Buda</a:t>
            </a:r>
            <a:endParaRPr lang="pt-BR" sz="44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9248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57752" y="511126"/>
            <a:ext cx="8512004" cy="558800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GLIFOSATO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50000"/>
                  </a:schemeClr>
                </a:solidFill>
              </a:rPr>
              <a:t>bloqueia</a:t>
            </a: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Ferro,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Manganês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Zinco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50000"/>
                  </a:schemeClr>
                </a:solidFill>
              </a:rPr>
              <a:t>plantas</a:t>
            </a:r>
            <a:r>
              <a:rPr lang="en-US" sz="24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*</a:t>
            </a:r>
            <a:endParaRPr lang="pt-BR" sz="2400" dirty="0"/>
          </a:p>
        </p:txBody>
      </p:sp>
      <p:pic>
        <p:nvPicPr>
          <p:cNvPr id="8" name="Content Placeholder 3" descr="manganese_plants_glyphoa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124" r="-15124"/>
          <a:stretch>
            <a:fillRect/>
          </a:stretch>
        </p:blipFill>
        <p:spPr>
          <a:xfrm>
            <a:off x="1474567" y="1119163"/>
            <a:ext cx="8229600" cy="4525963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965200" y="5694363"/>
            <a:ext cx="830880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*</a:t>
            </a:r>
            <a:r>
              <a:rPr lang="en-US" dirty="0"/>
              <a:t>D Huber, What About Glyphosate-Induced Manganese </a:t>
            </a:r>
            <a:r>
              <a:rPr lang="en-US" dirty="0" smtClean="0"/>
              <a:t>Deficiency ?</a:t>
            </a:r>
            <a:r>
              <a:rPr lang="en-US" b="1" dirty="0" smtClean="0"/>
              <a:t> </a:t>
            </a:r>
            <a:endParaRPr lang="en-US" dirty="0"/>
          </a:p>
          <a:p>
            <a:r>
              <a:rPr lang="en-US" b="1" i="1" dirty="0"/>
              <a:t> </a:t>
            </a:r>
            <a:r>
              <a:rPr lang="en-US" b="1" i="1" dirty="0" smtClean="0"/>
              <a:t>                   Fluid </a:t>
            </a:r>
            <a:r>
              <a:rPr lang="en-US" b="1" i="1" dirty="0"/>
              <a:t>Journal </a:t>
            </a:r>
            <a:r>
              <a:rPr lang="en-US" dirty="0"/>
              <a:t>2007: 20-22.</a:t>
            </a:r>
          </a:p>
        </p:txBody>
      </p:sp>
    </p:spTree>
    <p:extLst>
      <p:ext uri="{BB962C8B-B14F-4D97-AF65-F5344CB8AC3E}">
        <p14:creationId xmlns:p14="http://schemas.microsoft.com/office/powerpoint/2010/main" val="2014816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accent6">
                    <a:lumMod val="50000"/>
                  </a:schemeClr>
                </a:solidFill>
              </a:rPr>
              <a:t>               Sintoma </a:t>
            </a:r>
            <a:r>
              <a:rPr lang="pt-BR" sz="2800" b="1" dirty="0" err="1" smtClean="0">
                <a:solidFill>
                  <a:schemeClr val="accent6">
                    <a:lumMod val="50000"/>
                  </a:schemeClr>
                </a:solidFill>
              </a:rPr>
              <a:t>t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ípico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bloqueio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F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erro e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</a:rPr>
              <a:t>M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anganês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b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soja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transgênica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resistente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ao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Glifosato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    </a:t>
            </a:r>
            <a:endParaRPr lang="pt-BR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005" y="1690688"/>
            <a:ext cx="7863989" cy="4344352"/>
          </a:xfrm>
        </p:spPr>
      </p:pic>
      <p:sp>
        <p:nvSpPr>
          <p:cNvPr id="3" name="CaixaDeTexto 2"/>
          <p:cNvSpPr txBox="1"/>
          <p:nvPr/>
        </p:nvSpPr>
        <p:spPr>
          <a:xfrm>
            <a:off x="1209822" y="6541477"/>
            <a:ext cx="1893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Garcia, J.L.M 2017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68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 err="1" smtClean="0"/>
              <a:t>Defici</a:t>
            </a:r>
            <a:r>
              <a:rPr lang="en-US" sz="2800" dirty="0" err="1" smtClean="0"/>
              <a:t>ência</a:t>
            </a:r>
            <a:r>
              <a:rPr lang="en-US" sz="2800" dirty="0" smtClean="0"/>
              <a:t> </a:t>
            </a:r>
            <a:r>
              <a:rPr lang="en-US" sz="2800" dirty="0" err="1"/>
              <a:t>s</a:t>
            </a:r>
            <a:r>
              <a:rPr lang="en-US" sz="2800" dirty="0" err="1" smtClean="0"/>
              <a:t>evera</a:t>
            </a:r>
            <a:r>
              <a:rPr lang="en-US" sz="2800" dirty="0" smtClean="0"/>
              <a:t> de </a:t>
            </a:r>
            <a:r>
              <a:rPr lang="en-US" sz="2800" b="1" dirty="0" err="1" smtClean="0"/>
              <a:t>Manganês</a:t>
            </a:r>
            <a:r>
              <a:rPr lang="en-US" sz="2800" b="1" dirty="0" smtClean="0"/>
              <a:t> e </a:t>
            </a:r>
            <a:r>
              <a:rPr lang="en-US" sz="2800" b="1" dirty="0" err="1" smtClean="0"/>
              <a:t>Cobalto</a:t>
            </a:r>
            <a:r>
              <a:rPr lang="en-US" sz="2800" b="1" dirty="0" smtClean="0"/>
              <a:t> </a:t>
            </a:r>
            <a:r>
              <a:rPr lang="en-US" sz="2800" dirty="0" smtClean="0"/>
              <a:t>no </a:t>
            </a:r>
            <a:r>
              <a:rPr lang="en-US" sz="2800" dirty="0" err="1"/>
              <a:t>s</a:t>
            </a:r>
            <a:r>
              <a:rPr lang="en-US" sz="2800" dirty="0" err="1" smtClean="0"/>
              <a:t>oro</a:t>
            </a:r>
            <a:r>
              <a:rPr lang="en-US" sz="2800" dirty="0" smtClean="0"/>
              <a:t> de </a:t>
            </a:r>
            <a:r>
              <a:rPr lang="en-US" sz="2800" dirty="0" err="1"/>
              <a:t>v</a:t>
            </a:r>
            <a:r>
              <a:rPr lang="en-US" sz="2800" dirty="0" err="1" smtClean="0"/>
              <a:t>acas</a:t>
            </a:r>
            <a:r>
              <a:rPr lang="en-US" sz="2800" dirty="0" smtClean="0"/>
              <a:t>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lactação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*</a:t>
            </a:r>
            <a:endParaRPr lang="pt-BR" sz="2800" b="1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0853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464278" cy="838200"/>
          </a:xfrm>
        </p:spPr>
        <p:txBody>
          <a:bodyPr>
            <a:noAutofit/>
          </a:bodyPr>
          <a:lstStyle/>
          <a:p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</a:rPr>
              <a:t>Algumas </a:t>
            </a:r>
            <a:r>
              <a:rPr lang="pt-BR" sz="3600" b="1" dirty="0" err="1" smtClean="0">
                <a:solidFill>
                  <a:schemeClr val="accent6">
                    <a:lumMod val="50000"/>
                  </a:schemeClr>
                </a:solidFill>
              </a:rPr>
              <a:t>conseq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</a:rPr>
              <a:t>üê</a:t>
            </a:r>
            <a:r>
              <a:rPr lang="pt-BR" sz="3600" b="1" dirty="0" err="1" smtClean="0">
                <a:solidFill>
                  <a:schemeClr val="accent6">
                    <a:lumMod val="50000"/>
                  </a:schemeClr>
                </a:solidFill>
              </a:rPr>
              <a:t>ncias</a:t>
            </a:r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</a:rPr>
              <a:t> da </a:t>
            </a:r>
            <a:r>
              <a:rPr lang="pt-BR" sz="3600" b="1" dirty="0" err="1" smtClean="0">
                <a:solidFill>
                  <a:schemeClr val="accent6">
                    <a:lumMod val="50000"/>
                  </a:schemeClr>
                </a:solidFill>
              </a:rPr>
              <a:t>defici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</a:rPr>
              <a:t>ência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</a:rPr>
              <a:t>Manganês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b="1" dirty="0"/>
              <a:t/>
            </a:r>
            <a:br>
              <a:rPr lang="en-US" sz="3600" b="1" dirty="0"/>
            </a:br>
            <a:endParaRPr lang="pt-BR" sz="3600" b="1" dirty="0"/>
          </a:p>
        </p:txBody>
      </p:sp>
      <p:sp>
        <p:nvSpPr>
          <p:cNvPr id="4" name="CaixaDeTexto 3"/>
          <p:cNvSpPr txBox="1"/>
          <p:nvPr/>
        </p:nvSpPr>
        <p:spPr>
          <a:xfrm>
            <a:off x="677334" y="1447800"/>
            <a:ext cx="85966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Lactobacillus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são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extremamente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dependentes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Manganês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pPr marL="285750" indent="-285750">
              <a:buFontTx/>
              <a:buChar char="-"/>
            </a:pP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MnSOD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protege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mitocôndria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danos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oxidativos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Manganês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essencial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desentoxicar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Glutamato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neurotoxina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A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glândula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Pituitária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depende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Manganês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sz="2400" dirty="0" err="1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iberar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o TSH.</a:t>
            </a:r>
          </a:p>
          <a:p>
            <a:pPr marL="285750" indent="-285750">
              <a:buFontTx/>
              <a:buChar char="-"/>
            </a:pP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Essencial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para a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síntese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Sulfato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Condroitina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nos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ossos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342900" indent="-342900">
              <a:buFontTx/>
              <a:buChar char="-"/>
            </a:pP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Crianças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Autistas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tem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níveis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reduzidos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Mn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no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sangue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31520" y="6443003"/>
            <a:ext cx="177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Garcia, JLM 2017</a:t>
            </a: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12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42534" y="422031"/>
            <a:ext cx="10411265" cy="1195754"/>
          </a:xfrm>
        </p:spPr>
        <p:txBody>
          <a:bodyPr>
            <a:normAutofit fontScale="90000"/>
          </a:bodyPr>
          <a:lstStyle/>
          <a:p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</a:rPr>
              <a:t>O </a:t>
            </a:r>
            <a:r>
              <a:rPr lang="pt-BR" sz="3200" b="1" dirty="0" err="1" smtClean="0">
                <a:solidFill>
                  <a:schemeClr val="accent6">
                    <a:lumMod val="50000"/>
                  </a:schemeClr>
                </a:solidFill>
              </a:rPr>
              <a:t>Microbioma</a:t>
            </a:r>
            <a:r>
              <a:rPr lang="pt-BR" sz="3200" b="1" dirty="0" smtClean="0">
                <a:solidFill>
                  <a:schemeClr val="accent6">
                    <a:lumMod val="50000"/>
                  </a:schemeClr>
                </a:solidFill>
              </a:rPr>
              <a:t> Humano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é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muito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importante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para a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nossa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50000"/>
                  </a:schemeClr>
                </a:solidFill>
              </a:rPr>
              <a:t>saúde</a:t>
            </a:r>
            <a: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3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t-BR" sz="2800" dirty="0" smtClean="0">
                <a:solidFill>
                  <a:schemeClr val="accent6">
                    <a:lumMod val="50000"/>
                  </a:schemeClr>
                </a:solidFill>
              </a:rPr>
              <a:t>         9 </a:t>
            </a:r>
            <a:r>
              <a:rPr lang="pt-BR" sz="2800" dirty="0" err="1" smtClean="0">
                <a:solidFill>
                  <a:schemeClr val="accent6">
                    <a:lumMod val="50000"/>
                  </a:schemeClr>
                </a:solidFill>
              </a:rPr>
              <a:t>Trilh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ões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Células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e entre 4.000 e 18.000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espécies</a:t>
            </a: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dirty="0" err="1" smtClean="0">
                <a:solidFill>
                  <a:schemeClr val="accent6">
                    <a:lumMod val="50000"/>
                  </a:schemeClr>
                </a:solidFill>
              </a:rPr>
              <a:t>diferentes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28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800" dirty="0" smtClean="0">
                <a:solidFill>
                  <a:schemeClr val="accent6">
                    <a:lumMod val="50000"/>
                  </a:schemeClr>
                </a:solidFill>
              </a:rPr>
              <a:t>              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Todos elas possuem a rota do </a:t>
            </a:r>
            <a:r>
              <a:rPr lang="pt-BR" sz="2400" dirty="0" err="1" smtClean="0">
                <a:solidFill>
                  <a:schemeClr val="accent6">
                    <a:lumMod val="50000"/>
                  </a:schemeClr>
                </a:solidFill>
              </a:rPr>
              <a:t>Shikimato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 que o Glifosato bloqueia.</a:t>
            </a:r>
            <a:b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t-BR" sz="2800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pt-BR" sz="28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pt-BR" sz="3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2345" y="1322388"/>
            <a:ext cx="3898603" cy="5373834"/>
          </a:xfrm>
        </p:spPr>
      </p:pic>
    </p:spTree>
    <p:extLst>
      <p:ext uri="{BB962C8B-B14F-4D97-AF65-F5344CB8AC3E}">
        <p14:creationId xmlns:p14="http://schemas.microsoft.com/office/powerpoint/2010/main" val="1765154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7400"/>
          </a:xfrm>
        </p:spPr>
        <p:txBody>
          <a:bodyPr>
            <a:noAutofit/>
          </a:bodyPr>
          <a:lstStyle/>
          <a:p>
            <a:r>
              <a:rPr lang="pt-BR" sz="4000" b="1" dirty="0" err="1" smtClean="0">
                <a:solidFill>
                  <a:schemeClr val="accent6">
                    <a:lumMod val="50000"/>
                  </a:schemeClr>
                </a:solidFill>
              </a:rPr>
              <a:t>Lactobacillus</a:t>
            </a:r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 dependem de </a:t>
            </a:r>
            <a:r>
              <a:rPr lang="pt-BR" sz="4000" b="1" dirty="0" err="1" smtClean="0">
                <a:solidFill>
                  <a:schemeClr val="accent6">
                    <a:lumMod val="50000"/>
                  </a:schemeClr>
                </a:solidFill>
              </a:rPr>
              <a:t>Mangan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</a:rPr>
              <a:t>ês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 !</a:t>
            </a:r>
            <a:r>
              <a:rPr lang="en-US" sz="4000" dirty="0" smtClean="0">
                <a:solidFill>
                  <a:srgbClr val="FF0000"/>
                </a:solidFill>
              </a:rPr>
              <a:t>*</a:t>
            </a:r>
            <a:endParaRPr lang="pt-BR" sz="4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317500" y="1498600"/>
            <a:ext cx="8724900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Várias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bactérias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láticas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contém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altos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níveis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intracelulares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Manganês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  <a:p>
            <a:pPr marL="285750" indent="-285750">
              <a:buFontTx/>
              <a:buChar char="-"/>
            </a:pP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Protegem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contra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espécies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reativas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oxigênio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particularmente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superoxido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Carência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Manganês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suprime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crescimento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desses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organismos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154" y="3246488"/>
            <a:ext cx="7163848" cy="254471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661182" y="6443003"/>
            <a:ext cx="709694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  </a:t>
            </a:r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dirty="0" smtClean="0">
                <a:solidFill>
                  <a:schemeClr val="accent2"/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FS Archibald and M-N Duong. </a:t>
            </a:r>
            <a:r>
              <a:rPr lang="en-US" sz="2000" b="1" i="1" dirty="0" smtClean="0">
                <a:solidFill>
                  <a:schemeClr val="accent6">
                    <a:lumMod val="75000"/>
                  </a:schemeClr>
                </a:solidFill>
              </a:rPr>
              <a:t>Journal of Bacteriology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Apr 1084, 1-8.</a:t>
            </a:r>
          </a:p>
          <a:p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569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</a:rPr>
              <a:t>                     </a:t>
            </a:r>
            <a:r>
              <a:rPr lang="pt-BR" sz="4000" dirty="0" smtClean="0">
                <a:solidFill>
                  <a:schemeClr val="accent6">
                    <a:lumMod val="50000"/>
                  </a:schemeClr>
                </a:solidFill>
              </a:rPr>
              <a:t>Mecanismos </a:t>
            </a:r>
            <a:r>
              <a:rPr lang="pt-BR" sz="4000" dirty="0" err="1" smtClean="0">
                <a:solidFill>
                  <a:schemeClr val="accent6">
                    <a:lumMod val="50000"/>
                  </a:schemeClr>
                </a:solidFill>
              </a:rPr>
              <a:t>Neuro</a:t>
            </a:r>
            <a:r>
              <a:rPr lang="pt-BR" sz="4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4000" dirty="0" err="1" smtClean="0">
                <a:solidFill>
                  <a:schemeClr val="accent6">
                    <a:lumMod val="50000"/>
                  </a:schemeClr>
                </a:solidFill>
              </a:rPr>
              <a:t>End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</a:rPr>
              <a:t>ócrinos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*</a:t>
            </a:r>
            <a:endParaRPr lang="pt-BR" sz="4000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343024" y="1481071"/>
            <a:ext cx="9586913" cy="4560292"/>
          </a:xfrm>
        </p:spPr>
        <p:txBody>
          <a:bodyPr>
            <a:normAutofit fontScale="92500"/>
          </a:bodyPr>
          <a:lstStyle/>
          <a:p>
            <a:r>
              <a:rPr lang="pt-BR" b="1" dirty="0" err="1" smtClean="0">
                <a:solidFill>
                  <a:schemeClr val="accent6">
                    <a:lumMod val="50000"/>
                  </a:schemeClr>
                </a:solidFill>
              </a:rPr>
              <a:t>Lactobacillus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 sp.  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Produzem Acetilcolina e GABA (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GamaAmino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Butirato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r>
              <a:rPr lang="pt-BR" b="1" dirty="0" err="1" smtClean="0">
                <a:solidFill>
                  <a:schemeClr val="accent6">
                    <a:lumMod val="50000"/>
                  </a:schemeClr>
                </a:solidFill>
              </a:rPr>
              <a:t>Bifidobacterium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 sp. 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Produzem GABA</a:t>
            </a:r>
          </a:p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Escherichia sp. 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Produzem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Norepinefrina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, Serotonina e Dopamina</a:t>
            </a:r>
          </a:p>
          <a:p>
            <a:r>
              <a:rPr lang="pt-BR" b="1" dirty="0" err="1" smtClean="0">
                <a:solidFill>
                  <a:schemeClr val="accent6">
                    <a:lumMod val="50000"/>
                  </a:schemeClr>
                </a:solidFill>
              </a:rPr>
              <a:t>Streptococcus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 sp. 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Produzem Serotonina</a:t>
            </a:r>
          </a:p>
          <a:p>
            <a:r>
              <a:rPr lang="pt-BR" b="1" dirty="0" err="1" smtClean="0">
                <a:solidFill>
                  <a:schemeClr val="accent6">
                    <a:lumMod val="50000"/>
                  </a:schemeClr>
                </a:solidFill>
              </a:rPr>
              <a:t>Enterococcus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 sp. 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Produzem Serotonina</a:t>
            </a:r>
          </a:p>
          <a:p>
            <a:r>
              <a:rPr lang="pt-BR" b="1" dirty="0" err="1" smtClean="0">
                <a:solidFill>
                  <a:schemeClr val="accent6">
                    <a:lumMod val="50000"/>
                  </a:schemeClr>
                </a:solidFill>
              </a:rPr>
              <a:t>Bacillus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 sp. 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Produzem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Norepinefrina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 e Dopamina</a:t>
            </a:r>
          </a:p>
          <a:p>
            <a:endParaRPr lang="pt-BR" dirty="0"/>
          </a:p>
          <a:p>
            <a:r>
              <a:rPr lang="pt-BR" sz="2400" b="1" dirty="0" smtClean="0">
                <a:solidFill>
                  <a:srgbClr val="FF0000"/>
                </a:solidFill>
              </a:rPr>
              <a:t>*</a:t>
            </a:r>
            <a:r>
              <a:rPr lang="pt-BR" sz="2400" b="1" dirty="0" smtClean="0"/>
              <a:t> </a:t>
            </a:r>
            <a:r>
              <a:rPr lang="pt-BR" sz="2400" dirty="0" err="1" smtClean="0">
                <a:solidFill>
                  <a:schemeClr val="accent6">
                    <a:lumMod val="50000"/>
                  </a:schemeClr>
                </a:solidFill>
              </a:rPr>
              <a:t>Cryan,JF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 et al (2012) </a:t>
            </a:r>
            <a:r>
              <a:rPr lang="pt-BR" sz="2400" dirty="0" err="1" smtClean="0">
                <a:solidFill>
                  <a:schemeClr val="accent6">
                    <a:lumMod val="50000"/>
                  </a:schemeClr>
                </a:solidFill>
              </a:rPr>
              <a:t>Mind-Altering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2400" dirty="0" err="1" smtClean="0">
                <a:solidFill>
                  <a:schemeClr val="accent6">
                    <a:lumMod val="50000"/>
                  </a:schemeClr>
                </a:solidFill>
              </a:rPr>
              <a:t>Microrganisms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: The </a:t>
            </a:r>
            <a:r>
              <a:rPr lang="pt-BR" sz="2400" dirty="0" err="1" smtClean="0">
                <a:solidFill>
                  <a:schemeClr val="accent6">
                    <a:lumMod val="50000"/>
                  </a:schemeClr>
                </a:solidFill>
              </a:rPr>
              <a:t>impact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2400" dirty="0" err="1" smtClean="0">
                <a:solidFill>
                  <a:schemeClr val="accent6">
                    <a:lumMod val="50000"/>
                  </a:schemeClr>
                </a:solidFill>
              </a:rPr>
              <a:t>of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2400" dirty="0" err="1" smtClean="0">
                <a:solidFill>
                  <a:schemeClr val="accent6">
                    <a:lumMod val="50000"/>
                  </a:schemeClr>
                </a:solidFill>
              </a:rPr>
              <a:t>the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2400" dirty="0" err="1" smtClean="0">
                <a:solidFill>
                  <a:schemeClr val="accent6">
                    <a:lumMod val="50000"/>
                  </a:schemeClr>
                </a:solidFill>
              </a:rPr>
              <a:t>gut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2400" dirty="0" err="1" smtClean="0">
                <a:solidFill>
                  <a:schemeClr val="accent6">
                    <a:lumMod val="50000"/>
                  </a:schemeClr>
                </a:solidFill>
              </a:rPr>
              <a:t>microbiome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2400" dirty="0" err="1" smtClean="0">
                <a:solidFill>
                  <a:schemeClr val="accent6">
                    <a:lumMod val="50000"/>
                  </a:schemeClr>
                </a:solidFill>
              </a:rPr>
              <a:t>on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2400" dirty="0" err="1" smtClean="0">
                <a:solidFill>
                  <a:schemeClr val="accent6">
                    <a:lumMod val="50000"/>
                  </a:schemeClr>
                </a:solidFill>
              </a:rPr>
              <a:t>brain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2400" dirty="0" err="1" smtClean="0">
                <a:solidFill>
                  <a:schemeClr val="accent6">
                    <a:lumMod val="50000"/>
                  </a:schemeClr>
                </a:solidFill>
              </a:rPr>
              <a:t>and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sz="2400" dirty="0" err="1" smtClean="0">
                <a:solidFill>
                  <a:schemeClr val="accent6">
                    <a:lumMod val="50000"/>
                  </a:schemeClr>
                </a:solidFill>
              </a:rPr>
              <a:t>behaviour</a:t>
            </a: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t-BR" sz="2400" b="1" i="1" dirty="0" smtClean="0">
                <a:solidFill>
                  <a:schemeClr val="accent6">
                    <a:lumMod val="50000"/>
                  </a:schemeClr>
                </a:solidFill>
              </a:rPr>
              <a:t>Nat Ver </a:t>
            </a:r>
            <a:r>
              <a:rPr lang="pt-BR" sz="2400" b="1" i="1" dirty="0" err="1" smtClean="0">
                <a:solidFill>
                  <a:schemeClr val="accent6">
                    <a:lumMod val="50000"/>
                  </a:schemeClr>
                </a:solidFill>
              </a:rPr>
              <a:t>Neurosci</a:t>
            </a:r>
            <a:r>
              <a:rPr lang="pt-BR" sz="2400" b="1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t-BR" sz="2400" dirty="0" smtClean="0">
                <a:solidFill>
                  <a:schemeClr val="accent6">
                    <a:lumMod val="50000"/>
                  </a:schemeClr>
                </a:solidFill>
              </a:rPr>
              <a:t>13: 701-702</a:t>
            </a:r>
            <a:endParaRPr lang="pt-BR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428750" y="6443663"/>
            <a:ext cx="2300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Garcia, J.L.M. 2017</a:t>
            </a: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7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10725150" cy="1325563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accent6">
                    <a:lumMod val="50000"/>
                  </a:schemeClr>
                </a:solidFill>
              </a:rPr>
              <a:t>Baixo teor de </a:t>
            </a:r>
            <a:r>
              <a:rPr lang="pt-BR" sz="2800" b="1" dirty="0" err="1" smtClean="0">
                <a:solidFill>
                  <a:schemeClr val="accent6">
                    <a:lumMod val="50000"/>
                  </a:schemeClr>
                </a:solidFill>
              </a:rPr>
              <a:t>Mangan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ês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na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primeira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dentição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conectado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ao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Autismo</a:t>
            </a:r>
            <a:r>
              <a:rPr lang="en-US" sz="2800" dirty="0">
                <a:solidFill>
                  <a:srgbClr val="FF0000"/>
                </a:solidFill>
              </a:rPr>
              <a:t>*</a:t>
            </a:r>
            <a:endParaRPr lang="pt-BR" sz="28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889000" y="6223000"/>
            <a:ext cx="8242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*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MM Abdullah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et al., 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</a:rPr>
              <a:t>J Autism Dev </a:t>
            </a:r>
            <a:r>
              <a:rPr lang="en-US" sz="2000" b="1" i="1" dirty="0" err="1">
                <a:solidFill>
                  <a:schemeClr val="accent6">
                    <a:lumMod val="75000"/>
                  </a:schemeClr>
                </a:solidFill>
              </a:rPr>
              <a:t>Disord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. 2012 Jun;42(6):929-36.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28650" y="2019300"/>
            <a:ext cx="58002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Estudaram os teores de Chumbo,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Merc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úrio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</a:p>
          <a:p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Manganês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porcelana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dentes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leite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84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crianças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Foi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observada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redução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de 60%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nos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níveis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Manganês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crianças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autistas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Não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houve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diferença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significativa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nos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teores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Chumbo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Mercurio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entre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todas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as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crianças</a:t>
            </a:r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3" descr="kid-teeth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35" y="1463040"/>
            <a:ext cx="4415278" cy="41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959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43712"/>
          </a:xfrm>
        </p:spPr>
        <p:txBody>
          <a:bodyPr>
            <a:normAutofit/>
          </a:bodyPr>
          <a:lstStyle/>
          <a:p>
            <a:r>
              <a:rPr lang="pt-BR" sz="4000" dirty="0" smtClean="0"/>
              <a:t>                  </a:t>
            </a:r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Glifosato em Tofu e </a:t>
            </a:r>
            <a:r>
              <a:rPr lang="pt-BR" sz="4000" b="1" dirty="0" err="1" smtClean="0">
                <a:solidFill>
                  <a:schemeClr val="accent6">
                    <a:lumMod val="50000"/>
                  </a:schemeClr>
                </a:solidFill>
              </a:rPr>
              <a:t>Tempeh</a:t>
            </a:r>
            <a:endParaRPr lang="pt-BR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55" y="1353312"/>
            <a:ext cx="8832426" cy="4919472"/>
          </a:xfrm>
        </p:spPr>
      </p:pic>
      <p:sp>
        <p:nvSpPr>
          <p:cNvPr id="5" name="CaixaDeTexto 4"/>
          <p:cNvSpPr txBox="1"/>
          <p:nvPr/>
        </p:nvSpPr>
        <p:spPr>
          <a:xfrm>
            <a:off x="677334" y="6272784"/>
            <a:ext cx="8714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Fonte :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www.tonu.org</a:t>
            </a:r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￼</a:t>
            </a:r>
          </a:p>
        </p:txBody>
      </p:sp>
    </p:spTree>
    <p:extLst>
      <p:ext uri="{BB962C8B-B14F-4D97-AF65-F5344CB8AC3E}">
        <p14:creationId xmlns:p14="http://schemas.microsoft.com/office/powerpoint/2010/main" val="124406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146304"/>
            <a:ext cx="10892366" cy="1060704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accent6">
                    <a:lumMod val="50000"/>
                  </a:schemeClr>
                </a:solidFill>
              </a:rPr>
              <a:t> Estudo </a:t>
            </a:r>
            <a:r>
              <a:rPr lang="pt-BR" sz="2800" b="1" dirty="0" err="1" smtClean="0">
                <a:solidFill>
                  <a:schemeClr val="accent6">
                    <a:lumMod val="50000"/>
                  </a:schemeClr>
                </a:solidFill>
              </a:rPr>
              <a:t>toxicol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ó</a:t>
            </a:r>
            <a:r>
              <a:rPr lang="pt-BR" sz="2800" b="1" dirty="0" err="1" smtClean="0">
                <a:solidFill>
                  <a:schemeClr val="accent6">
                    <a:lumMod val="50000"/>
                  </a:schemeClr>
                </a:solidFill>
              </a:rPr>
              <a:t>gico</a:t>
            </a:r>
            <a:r>
              <a:rPr lang="pt-BR" sz="2800" b="1" dirty="0" smtClean="0">
                <a:solidFill>
                  <a:schemeClr val="accent6">
                    <a:lumMod val="50000"/>
                  </a:schemeClr>
                </a:solidFill>
              </a:rPr>
              <a:t> de longa dura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ção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porcos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alimentados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com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dieta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de    </a:t>
            </a:r>
            <a:b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Milho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Soja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Transgênicas</a:t>
            </a:r>
            <a:endParaRPr lang="pt-BR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84" y="1105408"/>
            <a:ext cx="10752666" cy="5650992"/>
          </a:xfrm>
        </p:spPr>
      </p:pic>
    </p:spTree>
    <p:extLst>
      <p:ext uri="{BB962C8B-B14F-4D97-AF65-F5344CB8AC3E}">
        <p14:creationId xmlns:p14="http://schemas.microsoft.com/office/powerpoint/2010/main" val="20852062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9120" y="-122555"/>
            <a:ext cx="10515600" cy="1325563"/>
          </a:xfrm>
        </p:spPr>
        <p:txBody>
          <a:bodyPr>
            <a:normAutofit/>
          </a:bodyPr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     Porque estudar os efeitos do Glifosato ?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03300" y="1490345"/>
            <a:ext cx="10388600" cy="4351338"/>
          </a:xfrm>
        </p:spPr>
        <p:txBody>
          <a:bodyPr/>
          <a:lstStyle/>
          <a:p>
            <a:r>
              <a:rPr lang="pt-BR" dirty="0" smtClean="0"/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agrotóxico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usado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no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mundo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Supostamente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inofensivo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rotineiramente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analisado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Intimamente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ligado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cultivos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transgênicos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Pode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ser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usado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como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 ”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sonda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”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estudar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doenças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modernas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Evidências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seus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efeitos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negativos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continuam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se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avolumando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 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podem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ser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ignorados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3977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b="1" dirty="0"/>
              <a:t> </a:t>
            </a:r>
            <a:r>
              <a:rPr lang="pt-BR" sz="2800" b="1" dirty="0" smtClean="0"/>
              <a:t>                                  </a:t>
            </a:r>
            <a:r>
              <a:rPr lang="pt-BR" sz="4000" b="1" dirty="0" smtClean="0"/>
              <a:t>Glifosato e Autismo</a:t>
            </a:r>
            <a:r>
              <a:rPr lang="pt-BR" sz="4000" b="1" dirty="0" smtClean="0">
                <a:solidFill>
                  <a:srgbClr val="FF0000"/>
                </a:solidFill>
              </a:rPr>
              <a:t>*</a:t>
            </a:r>
            <a:endParaRPr lang="pt-BR" sz="4000" b="1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04" y="2160588"/>
            <a:ext cx="5512230" cy="3881437"/>
          </a:xfrm>
        </p:spPr>
      </p:pic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210" y="1308100"/>
            <a:ext cx="8522389" cy="5001260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 flipH="1">
            <a:off x="1739211" y="6309360"/>
            <a:ext cx="7075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* </a:t>
            </a:r>
            <a:r>
              <a:rPr lang="en-US" dirty="0" err="1"/>
              <a:t>Seneff</a:t>
            </a:r>
            <a:r>
              <a:rPr lang="en-US" dirty="0"/>
              <a:t> et al., </a:t>
            </a:r>
            <a:r>
              <a:rPr lang="en-US" b="1" i="1" dirty="0"/>
              <a:t>Agricultural Sciences</a:t>
            </a:r>
            <a:r>
              <a:rPr lang="en-US" dirty="0"/>
              <a:t>, 2015, 6, </a:t>
            </a:r>
            <a:r>
              <a:rPr lang="en-US" dirty="0" smtClean="0"/>
              <a:t>42-70, </a:t>
            </a:r>
            <a:r>
              <a:rPr lang="en-US" dirty="0" err="1" smtClean="0"/>
              <a:t>Figura</a:t>
            </a:r>
            <a:r>
              <a:rPr lang="en-US" dirty="0" smtClean="0"/>
              <a:t> 15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63113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2900" y="365125"/>
            <a:ext cx="11010900" cy="1325563"/>
          </a:xfrm>
        </p:spPr>
        <p:txBody>
          <a:bodyPr>
            <a:noAutofit/>
          </a:bodyPr>
          <a:lstStyle/>
          <a:p>
            <a:r>
              <a:rPr lang="pt-BR" sz="3200" dirty="0" smtClean="0">
                <a:solidFill>
                  <a:schemeClr val="accent6">
                    <a:lumMod val="50000"/>
                  </a:schemeClr>
                </a:solidFill>
              </a:rPr>
              <a:t>A </a:t>
            </a:r>
            <a:r>
              <a:rPr lang="pt-BR" sz="3200" dirty="0" err="1" smtClean="0">
                <a:solidFill>
                  <a:schemeClr val="accent6">
                    <a:lumMod val="50000"/>
                  </a:schemeClr>
                </a:solidFill>
              </a:rPr>
              <a:t>convers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</a:rPr>
              <a:t>ão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 do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</a:rPr>
              <a:t>Glutamato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</a:rPr>
              <a:t>em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</a:rPr>
              <a:t>Glutamina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</a:rPr>
              <a:t>depende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 do </a:t>
            </a:r>
            <a:r>
              <a:rPr lang="en-US" sz="3200" dirty="0" err="1" smtClean="0">
                <a:solidFill>
                  <a:schemeClr val="accent6">
                    <a:lumMod val="50000"/>
                  </a:schemeClr>
                </a:solidFill>
              </a:rPr>
              <a:t>Manganês</a:t>
            </a:r>
            <a: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  <a:t> !</a:t>
            </a:r>
            <a:br>
              <a:rPr lang="en-US" sz="3200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pt-BR" sz="32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99" y="-889001"/>
            <a:ext cx="9972966" cy="6946901"/>
          </a:xfrm>
        </p:spPr>
      </p:pic>
      <p:sp>
        <p:nvSpPr>
          <p:cNvPr id="3" name="CaixaDeTexto 2"/>
          <p:cNvSpPr txBox="1"/>
          <p:nvPr/>
        </p:nvSpPr>
        <p:spPr>
          <a:xfrm flipH="1">
            <a:off x="1079499" y="4610100"/>
            <a:ext cx="909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- Toxicidade ao Glutamato e a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am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ônia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no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cérebro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poderá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advir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insuficiência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50000"/>
                  </a:schemeClr>
                </a:solidFill>
              </a:rPr>
              <a:t>manganês</a:t>
            </a: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 flipH="1">
            <a:off x="1181100" y="62611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 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After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Samsel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 &amp;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Seneff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73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237744"/>
            <a:ext cx="10930466" cy="713232"/>
          </a:xfrm>
        </p:spPr>
        <p:txBody>
          <a:bodyPr>
            <a:normAutofit/>
          </a:bodyPr>
          <a:lstStyle/>
          <a:p>
            <a:r>
              <a:rPr lang="pt-BR" sz="4000" dirty="0" smtClean="0"/>
              <a:t>        </a:t>
            </a:r>
            <a:r>
              <a:rPr lang="pt-BR" sz="4000" dirty="0" smtClean="0">
                <a:solidFill>
                  <a:schemeClr val="accent6">
                    <a:lumMod val="50000"/>
                  </a:schemeClr>
                </a:solidFill>
              </a:rPr>
              <a:t>Autismo – Uma </a:t>
            </a:r>
            <a:r>
              <a:rPr lang="pt-BR" sz="4000" dirty="0" err="1" smtClean="0">
                <a:solidFill>
                  <a:schemeClr val="accent6">
                    <a:lumMod val="50000"/>
                  </a:schemeClr>
                </a:solidFill>
              </a:rPr>
              <a:t>tend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</a:rPr>
              <a:t>ência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</a:rPr>
              <a:t>amedrontadora</a:t>
            </a:r>
            <a:r>
              <a:rPr lang="en-US" sz="4000" dirty="0" smtClean="0">
                <a:solidFill>
                  <a:srgbClr val="FF0000"/>
                </a:solidFill>
              </a:rPr>
              <a:t>*</a:t>
            </a:r>
            <a:endParaRPr lang="pt-BR" sz="4000" dirty="0">
              <a:solidFill>
                <a:srgbClr val="FF0000"/>
              </a:solidFill>
            </a:endParaRPr>
          </a:p>
        </p:txBody>
      </p:sp>
      <p:pic>
        <p:nvPicPr>
          <p:cNvPr id="4" name="Picture 5" descr="autism_rising_new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950976"/>
            <a:ext cx="7643706" cy="4964843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950976" y="6098699"/>
            <a:ext cx="7717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dirty="0">
                <a:solidFill>
                  <a:srgbClr val="FF0000"/>
                </a:solidFill>
              </a:rPr>
              <a:t>*</a:t>
            </a:r>
            <a:r>
              <a:rPr lang="sv-SE" sz="2400" dirty="0"/>
              <a:t>K. </a:t>
            </a:r>
            <a:r>
              <a:rPr lang="sv-SE" sz="2400" dirty="0" err="1"/>
              <a:t>Weintraub</a:t>
            </a:r>
            <a:r>
              <a:rPr lang="sv-SE" sz="2400" dirty="0"/>
              <a:t>, Nature 479, Nov. 3 2011, 22-24.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43220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                       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Glifosato e Autismo</a:t>
            </a:r>
            <a:b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                       </a:t>
            </a:r>
            <a:r>
              <a:rPr lang="pt-BR" sz="2800" b="1" dirty="0" smtClean="0">
                <a:solidFill>
                  <a:schemeClr val="accent6">
                    <a:lumMod val="50000"/>
                  </a:schemeClr>
                </a:solidFill>
              </a:rPr>
              <a:t>Alguns mecanismos </a:t>
            </a:r>
            <a:r>
              <a:rPr lang="pt-BR" sz="2800" b="1" dirty="0" err="1" smtClean="0">
                <a:solidFill>
                  <a:schemeClr val="accent6">
                    <a:lumMod val="50000"/>
                  </a:schemeClr>
                </a:solidFill>
              </a:rPr>
              <a:t>biol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ógicos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</a:b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14400" y="1690688"/>
            <a:ext cx="8596668" cy="4214811"/>
          </a:xfrm>
        </p:spPr>
        <p:txBody>
          <a:bodyPr>
            <a:normAutofit fontScale="77500" lnSpcReduction="20000"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Perturba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Microbioma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intestinal (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)                                            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Crianças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com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Autismo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sofrem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várias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dificuldades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digestivas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Quelatização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Mineral 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especialmente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Manganês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 (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)                                      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deficiência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Manganês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provoca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função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mitocondrial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prejudicada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toxicidade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Glutamato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no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cérebro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Metabolismo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Sulfato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perturbado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Deficiência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Glutationa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rotas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bioquímicas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etilação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prejudicadas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)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Inibição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liberação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TSH pela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pituitária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--&gt;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Hipotireoidismo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( 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)  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Gestantes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com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hipotireoidismo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tem um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risco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4 X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maior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Autismo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no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feto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sz="2300" b="1" dirty="0">
                <a:solidFill>
                  <a:schemeClr val="accent6">
                    <a:lumMod val="50000"/>
                  </a:schemeClr>
                </a:solidFill>
              </a:rPr>
              <a:t>1.Samsel and </a:t>
            </a:r>
            <a:r>
              <a:rPr lang="en-US" sz="2300" b="1" dirty="0" err="1">
                <a:solidFill>
                  <a:schemeClr val="accent6">
                    <a:lumMod val="50000"/>
                  </a:schemeClr>
                </a:solidFill>
              </a:rPr>
              <a:t>Seneff</a:t>
            </a:r>
            <a:r>
              <a:rPr lang="en-US" sz="23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300" b="1" i="1" dirty="0">
                <a:solidFill>
                  <a:schemeClr val="accent6">
                    <a:lumMod val="50000"/>
                  </a:schemeClr>
                </a:solidFill>
              </a:rPr>
              <a:t>Entropy</a:t>
            </a:r>
            <a:r>
              <a:rPr lang="en-US" sz="2300" b="1" dirty="0">
                <a:solidFill>
                  <a:schemeClr val="accent6">
                    <a:lumMod val="50000"/>
                  </a:schemeClr>
                </a:solidFill>
              </a:rPr>
              <a:t> 2013;15(4):1416-1463.</a:t>
            </a:r>
          </a:p>
          <a:p>
            <a:r>
              <a:rPr lang="en-US" sz="2300" b="1" dirty="0">
                <a:solidFill>
                  <a:schemeClr val="accent6">
                    <a:lumMod val="50000"/>
                  </a:schemeClr>
                </a:solidFill>
              </a:rPr>
              <a:t>2. </a:t>
            </a:r>
            <a:r>
              <a:rPr lang="en-US" sz="2300" b="1" dirty="0" err="1">
                <a:solidFill>
                  <a:schemeClr val="accent6">
                    <a:lumMod val="50000"/>
                  </a:schemeClr>
                </a:solidFill>
              </a:rPr>
              <a:t>Samsel</a:t>
            </a:r>
            <a:r>
              <a:rPr lang="en-US" sz="2300" b="1" dirty="0">
                <a:solidFill>
                  <a:schemeClr val="accent6">
                    <a:lumMod val="50000"/>
                  </a:schemeClr>
                </a:solidFill>
              </a:rPr>
              <a:t> and </a:t>
            </a:r>
            <a:r>
              <a:rPr lang="en-US" sz="2300" b="1" dirty="0" err="1">
                <a:solidFill>
                  <a:schemeClr val="accent6">
                    <a:lumMod val="50000"/>
                  </a:schemeClr>
                </a:solidFill>
              </a:rPr>
              <a:t>Seneff</a:t>
            </a:r>
            <a:r>
              <a:rPr lang="en-US" sz="23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300" b="1" i="1" dirty="0" err="1">
                <a:solidFill>
                  <a:schemeClr val="accent6">
                    <a:lumMod val="50000"/>
                  </a:schemeClr>
                </a:solidFill>
              </a:rPr>
              <a:t>Surg</a:t>
            </a:r>
            <a:r>
              <a:rPr lang="en-US" sz="23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300" b="1" i="1" dirty="0" err="1">
                <a:solidFill>
                  <a:schemeClr val="accent6">
                    <a:lumMod val="50000"/>
                  </a:schemeClr>
                </a:solidFill>
              </a:rPr>
              <a:t>Neurol</a:t>
            </a:r>
            <a:r>
              <a:rPr lang="en-US" sz="2300" b="1" i="1" dirty="0">
                <a:solidFill>
                  <a:schemeClr val="accent6">
                    <a:lumMod val="50000"/>
                  </a:schemeClr>
                </a:solidFill>
              </a:rPr>
              <a:t> Int. </a:t>
            </a:r>
            <a:r>
              <a:rPr lang="en-US" sz="2300" b="1" dirty="0">
                <a:solidFill>
                  <a:schemeClr val="accent6">
                    <a:lumMod val="50000"/>
                  </a:schemeClr>
                </a:solidFill>
              </a:rPr>
              <a:t>2015;6:45.</a:t>
            </a:r>
          </a:p>
          <a:p>
            <a:r>
              <a:rPr lang="en-US" sz="2300" b="1" dirty="0">
                <a:solidFill>
                  <a:schemeClr val="accent6">
                    <a:lumMod val="50000"/>
                  </a:schemeClr>
                </a:solidFill>
              </a:rPr>
              <a:t>3. Beecham and </a:t>
            </a:r>
            <a:r>
              <a:rPr lang="en-US" sz="2300" b="1" dirty="0" err="1">
                <a:solidFill>
                  <a:schemeClr val="accent6">
                    <a:lumMod val="50000"/>
                  </a:schemeClr>
                </a:solidFill>
              </a:rPr>
              <a:t>Seneff</a:t>
            </a:r>
            <a:r>
              <a:rPr lang="en-US" sz="2300" b="1" dirty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en-US" sz="2300" b="1" i="1" dirty="0">
                <a:solidFill>
                  <a:schemeClr val="accent6">
                    <a:lumMod val="50000"/>
                  </a:schemeClr>
                </a:solidFill>
              </a:rPr>
              <a:t>Journal of Autism </a:t>
            </a:r>
            <a:r>
              <a:rPr lang="en-US" sz="2300" b="1" dirty="0">
                <a:solidFill>
                  <a:schemeClr val="accent6">
                    <a:lumMod val="50000"/>
                  </a:schemeClr>
                </a:solidFill>
              </a:rPr>
              <a:t>2016;3:1</a:t>
            </a:r>
            <a:endParaRPr lang="pt-BR" sz="23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151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8848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                          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Glifosato e Alzheimer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60" y="1298574"/>
            <a:ext cx="10494640" cy="5203825"/>
          </a:xfrm>
        </p:spPr>
      </p:pic>
      <p:pic>
        <p:nvPicPr>
          <p:cNvPr id="5" name="Espaço Reservado para Conteúdo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786" y="1298574"/>
            <a:ext cx="10494640" cy="5203825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1346200" y="6502398"/>
            <a:ext cx="467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Jeffrey </a:t>
            </a:r>
            <a:r>
              <a:rPr lang="pt-BR" dirty="0" err="1" smtClean="0"/>
              <a:t>Dach</a:t>
            </a:r>
            <a:r>
              <a:rPr lang="pt-BR" dirty="0" smtClean="0"/>
              <a:t>, MD   </a:t>
            </a:r>
            <a:r>
              <a:rPr lang="pt-BR" dirty="0" err="1" smtClean="0"/>
              <a:t>www.jefferydachmd.com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174986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8848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                           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Glifosato e Parkinson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298448"/>
            <a:ext cx="9537700" cy="4743449"/>
          </a:xfrm>
        </p:spPr>
      </p:pic>
    </p:spTree>
    <p:extLst>
      <p:ext uri="{BB962C8B-B14F-4D97-AF65-F5344CB8AC3E}">
        <p14:creationId xmlns:p14="http://schemas.microsoft.com/office/powerpoint/2010/main" val="5025204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88848"/>
          </a:xfrm>
        </p:spPr>
        <p:txBody>
          <a:bodyPr>
            <a:normAutofit fontScale="90000"/>
          </a:bodyPr>
          <a:lstStyle/>
          <a:p>
            <a:r>
              <a:rPr lang="pt-BR" dirty="0" smtClean="0"/>
              <a:t>                            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Glifosato e C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â</a:t>
            </a:r>
            <a:r>
              <a:rPr lang="pt-BR" b="1" dirty="0" err="1" smtClean="0">
                <a:solidFill>
                  <a:schemeClr val="accent6">
                    <a:lumMod val="50000"/>
                  </a:schemeClr>
                </a:solidFill>
              </a:rPr>
              <a:t>ncer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0" y="1298575"/>
            <a:ext cx="9058275" cy="4743450"/>
          </a:xfrm>
        </p:spPr>
      </p:pic>
    </p:spTree>
    <p:extLst>
      <p:ext uri="{BB962C8B-B14F-4D97-AF65-F5344CB8AC3E}">
        <p14:creationId xmlns:p14="http://schemas.microsoft.com/office/powerpoint/2010/main" val="3630957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917766" cy="633984"/>
          </a:xfrm>
        </p:spPr>
        <p:txBody>
          <a:bodyPr>
            <a:normAutofit/>
          </a:bodyPr>
          <a:lstStyle/>
          <a:p>
            <a:r>
              <a:rPr lang="pt-BR" sz="2800" b="1" dirty="0" smtClean="0">
                <a:solidFill>
                  <a:schemeClr val="accent6">
                    <a:lumMod val="50000"/>
                  </a:schemeClr>
                </a:solidFill>
              </a:rPr>
              <a:t>                  </a:t>
            </a:r>
            <a:r>
              <a:rPr lang="pt-BR" sz="2800" b="1" dirty="0" err="1" smtClean="0">
                <a:solidFill>
                  <a:schemeClr val="accent6">
                    <a:lumMod val="50000"/>
                  </a:schemeClr>
                </a:solidFill>
              </a:rPr>
              <a:t>Correla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ções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entre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Glifosato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e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Varios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6">
                    <a:lumMod val="50000"/>
                  </a:schemeClr>
                </a:solidFill>
              </a:rPr>
              <a:t>tipos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</a:rPr>
              <a:t> de Cancer</a:t>
            </a:r>
            <a:endParaRPr lang="pt-BR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230" y="1599184"/>
            <a:ext cx="8371973" cy="4798441"/>
          </a:xfrm>
        </p:spPr>
      </p:pic>
    </p:spTree>
    <p:extLst>
      <p:ext uri="{BB962C8B-B14F-4D97-AF65-F5344CB8AC3E}">
        <p14:creationId xmlns:p14="http://schemas.microsoft.com/office/powerpoint/2010/main" val="18770306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485966" cy="688848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         O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</a:rPr>
              <a:t>Glifosato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</a:rPr>
              <a:t>estaria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</a:rPr>
              <a:t>nos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</a:rPr>
              <a:t>tornando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4000" b="1" dirty="0" err="1" smtClean="0">
                <a:solidFill>
                  <a:schemeClr val="accent6">
                    <a:lumMod val="50000"/>
                  </a:schemeClr>
                </a:solidFill>
              </a:rPr>
              <a:t>obesos</a:t>
            </a:r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 ? </a:t>
            </a:r>
            <a:r>
              <a:rPr lang="en-US" sz="4000" b="1" dirty="0" smtClean="0">
                <a:solidFill>
                  <a:srgbClr val="FF0000"/>
                </a:solidFill>
              </a:rPr>
              <a:t>*</a:t>
            </a:r>
            <a:endParaRPr lang="pt-BR" sz="4000" b="1" dirty="0">
              <a:solidFill>
                <a:srgbClr val="FF00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18" y="1485900"/>
            <a:ext cx="8112202" cy="4711700"/>
          </a:xfrm>
        </p:spPr>
      </p:pic>
      <p:sp>
        <p:nvSpPr>
          <p:cNvPr id="3" name="CaixaDeTexto 2"/>
          <p:cNvSpPr txBox="1"/>
          <p:nvPr/>
        </p:nvSpPr>
        <p:spPr>
          <a:xfrm>
            <a:off x="1206500" y="6385052"/>
            <a:ext cx="566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*</a:t>
            </a:r>
            <a:r>
              <a:rPr lang="pt-BR" dirty="0" smtClean="0"/>
              <a:t>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Seneff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S.PhD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 ,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On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Glyphosate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 ( Round-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Up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)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Poisoning</a:t>
            </a: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39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10193866" cy="814754"/>
          </a:xfrm>
        </p:spPr>
        <p:txBody>
          <a:bodyPr>
            <a:noAutofit/>
          </a:bodyPr>
          <a:lstStyle/>
          <a:p>
            <a:r>
              <a:rPr lang="pt-BR" sz="4800" dirty="0" smtClean="0"/>
              <a:t>                 </a:t>
            </a:r>
            <a:r>
              <a:rPr lang="pt-BR" sz="4800" b="1" dirty="0" smtClean="0">
                <a:solidFill>
                  <a:schemeClr val="accent6">
                    <a:lumMod val="50000"/>
                  </a:schemeClr>
                </a:solidFill>
              </a:rPr>
              <a:t>GLIFOSATO na CERVEJA</a:t>
            </a:r>
            <a:endParaRPr lang="pt-BR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0" y="1424354"/>
            <a:ext cx="5003800" cy="4938346"/>
          </a:xfrm>
        </p:spPr>
      </p:pic>
      <p:sp>
        <p:nvSpPr>
          <p:cNvPr id="3" name="CaixaDeTexto 2"/>
          <p:cNvSpPr txBox="1"/>
          <p:nvPr/>
        </p:nvSpPr>
        <p:spPr>
          <a:xfrm>
            <a:off x="1955800" y="6477000"/>
            <a:ext cx="2146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Garcia, J.L.M. 2017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930681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     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Problemas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 nas </a:t>
            </a:r>
            <a:r>
              <a:rPr lang="pt-BR" b="1" dirty="0" err="1" smtClean="0">
                <a:solidFill>
                  <a:schemeClr val="accent6">
                    <a:lumMod val="50000"/>
                  </a:schemeClr>
                </a:solidFill>
              </a:rPr>
              <a:t>Ci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ências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Biológicas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Conhecimentos extremamente compartimentalizados e estanques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Ciências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Distorcidas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Verdade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Distorcida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– ex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: Monsanto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Modismos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Científicos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– ex: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Transgenia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Negócio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$$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primeiro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lugar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- Ex.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Agronegócio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Conceitos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supostamente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científicos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usados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manipulação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verdade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Autoridades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constituidas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usadas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validar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tecnologias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escusas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dirty="0" err="1" smtClean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ítulofilia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x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Ditadura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Científica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– ex: Prof. Dr.,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PosDoc</a:t>
            </a:r>
            <a:endParaRPr lang="en-US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Desconhecimento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verdadeiras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ciências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-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Física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Matemática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441303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             Mortes devido a Obesidade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5101" y="1554794"/>
            <a:ext cx="9283700" cy="513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5759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07136"/>
          </a:xfrm>
        </p:spPr>
        <p:txBody>
          <a:bodyPr/>
          <a:lstStyle/>
          <a:p>
            <a:r>
              <a:rPr lang="pt-BR" dirty="0" smtClean="0"/>
              <a:t>                   </a:t>
            </a:r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Glifosato e </a:t>
            </a:r>
            <a:r>
              <a:rPr lang="pt-BR" b="1" dirty="0" err="1" smtClean="0">
                <a:solidFill>
                  <a:schemeClr val="accent6">
                    <a:lumMod val="50000"/>
                  </a:schemeClr>
                </a:solidFill>
              </a:rPr>
              <a:t>Doen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ça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50000"/>
                  </a:schemeClr>
                </a:solidFill>
              </a:rPr>
              <a:t>Celiaca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16038"/>
            <a:ext cx="8559799" cy="4725987"/>
          </a:xfrm>
        </p:spPr>
      </p:pic>
      <p:sp>
        <p:nvSpPr>
          <p:cNvPr id="3" name="CaixaDeTexto 2"/>
          <p:cNvSpPr txBox="1"/>
          <p:nvPr/>
        </p:nvSpPr>
        <p:spPr>
          <a:xfrm flipH="1">
            <a:off x="1524000" y="5930900"/>
            <a:ext cx="325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After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pt-BR" dirty="0" err="1" smtClean="0">
                <a:solidFill>
                  <a:schemeClr val="accent6">
                    <a:lumMod val="50000"/>
                  </a:schemeClr>
                </a:solidFill>
              </a:rPr>
              <a:t>Seneff</a:t>
            </a:r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, S. PhD</a:t>
            </a: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417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1"/>
            <a:ext cx="8596668" cy="965200"/>
          </a:xfrm>
        </p:spPr>
        <p:txBody>
          <a:bodyPr>
            <a:normAutofit/>
          </a:bodyPr>
          <a:lstStyle/>
          <a:p>
            <a:r>
              <a:rPr lang="pt-BR" sz="4000" b="1" dirty="0" smtClean="0">
                <a:solidFill>
                  <a:schemeClr val="accent6">
                    <a:lumMod val="50000"/>
                  </a:schemeClr>
                </a:solidFill>
              </a:rPr>
              <a:t>                   Glifosato e Anencefalia </a:t>
            </a:r>
            <a:r>
              <a:rPr lang="pt-BR" sz="4000" b="1" dirty="0" smtClean="0">
                <a:solidFill>
                  <a:srgbClr val="FF0000"/>
                </a:solidFill>
              </a:rPr>
              <a:t>*</a:t>
            </a:r>
            <a:endParaRPr lang="pt-BR" sz="40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76300" y="711200"/>
            <a:ext cx="10325100" cy="5817616"/>
          </a:xfrm>
        </p:spPr>
        <p:txBody>
          <a:bodyPr>
            <a:normAutofit fontScale="70000" lnSpcReduction="20000"/>
          </a:bodyPr>
          <a:lstStyle/>
          <a:p>
            <a:r>
              <a:rPr lang="pt-BR" sz="3200" dirty="0" smtClean="0">
                <a:solidFill>
                  <a:schemeClr val="accent6">
                    <a:lumMod val="75000"/>
                  </a:schemeClr>
                </a:solidFill>
              </a:rPr>
              <a:t>Condados de </a:t>
            </a:r>
            <a:r>
              <a:rPr lang="pt-BR" sz="3200" dirty="0" err="1" smtClean="0">
                <a:solidFill>
                  <a:schemeClr val="accent6">
                    <a:lumMod val="75000"/>
                  </a:schemeClr>
                </a:solidFill>
              </a:rPr>
              <a:t>Yakima</a:t>
            </a:r>
            <a:r>
              <a:rPr lang="pt-BR" sz="3200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pt-BR" sz="3200" dirty="0" err="1" smtClean="0">
                <a:solidFill>
                  <a:schemeClr val="accent6">
                    <a:lumMod val="75000"/>
                  </a:schemeClr>
                </a:solidFill>
              </a:rPr>
              <a:t>Benton</a:t>
            </a:r>
            <a:r>
              <a:rPr lang="pt-BR" sz="3200" dirty="0" smtClean="0">
                <a:solidFill>
                  <a:schemeClr val="accent6">
                    <a:lumMod val="75000"/>
                  </a:schemeClr>
                </a:solidFill>
              </a:rPr>
              <a:t> e Franklin no estado de Washington, USA, tem um maior numero ( 8x ) de </a:t>
            </a:r>
            <a:r>
              <a:rPr lang="pt-BR" sz="3200" dirty="0" err="1" smtClean="0">
                <a:solidFill>
                  <a:schemeClr val="accent6">
                    <a:lumMod val="75000"/>
                  </a:schemeClr>
                </a:solidFill>
              </a:rPr>
              <a:t>crian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ças</a:t>
            </a:r>
            <a:r>
              <a:rPr lang="pt-BR" sz="3200" dirty="0" smtClean="0">
                <a:solidFill>
                  <a:schemeClr val="accent6">
                    <a:lumMod val="75000"/>
                  </a:schemeClr>
                </a:solidFill>
              </a:rPr>
              <a:t> afetadas pela anencefalia.</a:t>
            </a:r>
          </a:p>
          <a:p>
            <a:r>
              <a:rPr lang="pt-BR" sz="3200" dirty="0" smtClean="0">
                <a:solidFill>
                  <a:schemeClr val="accent6">
                    <a:lumMod val="75000"/>
                  </a:schemeClr>
                </a:solidFill>
              </a:rPr>
              <a:t>75 </a:t>
            </a:r>
            <a:r>
              <a:rPr lang="pt-BR" sz="3200" dirty="0" err="1" smtClean="0">
                <a:solidFill>
                  <a:schemeClr val="accent6">
                    <a:lumMod val="75000"/>
                  </a:schemeClr>
                </a:solidFill>
              </a:rPr>
              <a:t>Agrot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óxicos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foram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analisados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no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estudo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contaminação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devido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ao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ambiente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agrícola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. 47 (63%)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desses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foram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detectados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</a:rPr>
              <a:t>Glifosato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</a:rPr>
              <a:t>usado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</a:rPr>
              <a:t>altas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 doses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</a:rPr>
              <a:t>não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</a:rPr>
              <a:t>foi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b="1" dirty="0" err="1" smtClean="0">
                <a:solidFill>
                  <a:schemeClr val="accent6">
                    <a:lumMod val="75000"/>
                  </a:schemeClr>
                </a:solidFill>
              </a:rPr>
              <a:t>analisado</a:t>
            </a: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Solução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Glifosato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a 5%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foi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usada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pesadamente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ao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redor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dos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canais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irrigação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controle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matos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resistentes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. Rodeo (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Glifosato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foi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o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herbicida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recomendado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devido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sua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”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baixa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toxicidade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”.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</a:p>
          <a:p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*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Barbara H. Petersen, Farm Wars, http://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farmwars.info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/?p=11137   </a:t>
            </a:r>
            <a:endParaRPr lang="pt-BR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2997200"/>
            <a:ext cx="4914900" cy="28575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00" y="3403441"/>
            <a:ext cx="4648200" cy="184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824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7334" y="609601"/>
            <a:ext cx="8596668" cy="550984"/>
          </a:xfrm>
        </p:spPr>
        <p:txBody>
          <a:bodyPr>
            <a:normAutofit fontScale="90000"/>
          </a:bodyPr>
          <a:lstStyle/>
          <a:p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939800" y="1160585"/>
            <a:ext cx="10147300" cy="4880777"/>
          </a:xfrm>
        </p:spPr>
        <p:txBody>
          <a:bodyPr>
            <a:norm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Nós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não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precisamos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novas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leis,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nós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não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precisamos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novas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pesquisas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nós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apenas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precisamos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nova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consciência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Tudo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o que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preciso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algumas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pessoas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chave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ou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um </a:t>
            </a:r>
            <a:r>
              <a:rPr lang="en-US" b="1" dirty="0" err="1" smtClean="0">
                <a:solidFill>
                  <a:srgbClr val="FF0000"/>
                </a:solidFill>
              </a:rPr>
              <a:t>número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suficiente</a:t>
            </a:r>
            <a:r>
              <a:rPr lang="en-US" b="1" dirty="0" smtClean="0">
                <a:solidFill>
                  <a:srgbClr val="FF0000"/>
                </a:solidFill>
              </a:rPr>
              <a:t> de </a:t>
            </a:r>
            <a:r>
              <a:rPr lang="en-US" b="1" dirty="0" err="1" smtClean="0">
                <a:solidFill>
                  <a:srgbClr val="FF0000"/>
                </a:solidFill>
              </a:rPr>
              <a:t>pessoas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em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geral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aprendam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fatos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básicos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E,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quando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isso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acontecer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como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está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fadado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acontecer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essa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aventura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transgenética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aversa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aos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fatos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terminará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Steve Drunker </a:t>
            </a:r>
            <a:r>
              <a:rPr lang="en-US" sz="2800" b="1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sz="2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chemeClr val="accent6">
                    <a:lumMod val="75000"/>
                  </a:schemeClr>
                </a:solidFill>
              </a:rPr>
              <a:t>”Altered Genes, Twisted Truths”</a:t>
            </a:r>
            <a:endParaRPr lang="pt-BR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6464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1587500" y="3251200"/>
            <a:ext cx="7899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”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</a:rPr>
              <a:t>Aqueles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que tem o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</a:rPr>
              <a:t>privilégio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de saber,</a:t>
            </a:r>
            <a:r>
              <a:rPr lang="pt-BR" sz="4000" dirty="0">
                <a:solidFill>
                  <a:schemeClr val="accent6">
                    <a:lumMod val="75000"/>
                  </a:schemeClr>
                </a:solidFill>
              </a:rPr>
              <a:t> tem o dever de agir 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</a:p>
          <a:p>
            <a:pPr lvl="0">
              <a:defRPr/>
            </a:pPr>
            <a:r>
              <a:rPr lang="en-US" sz="4000" dirty="0" smtClean="0">
                <a:solidFill>
                  <a:schemeClr val="accent1"/>
                </a:solidFill>
              </a:rPr>
              <a:t>Albert Einstein</a:t>
            </a:r>
            <a:endParaRPr lang="en-US" sz="4000" dirty="0">
              <a:solidFill>
                <a:schemeClr val="accent1"/>
              </a:solidFill>
            </a:endParaRPr>
          </a:p>
          <a:p>
            <a:pPr lvl="0">
              <a:defRPr/>
            </a:pP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defRPr/>
            </a:pPr>
            <a:r>
              <a:rPr lang="en-US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1320800" y="406400"/>
            <a:ext cx="949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</a:rPr>
              <a:t>Numa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</a:rPr>
              <a:t>época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</a:rPr>
              <a:t>desinformação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 universal,       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</a:rPr>
              <a:t>dizer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</a:rPr>
              <a:t>verdade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 um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</a:rPr>
              <a:t>ato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</a:rPr>
              <a:t>revolucionário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</a:p>
          <a:p>
            <a:r>
              <a:rPr lang="en-US" sz="4000" dirty="0" smtClean="0">
                <a:solidFill>
                  <a:schemeClr val="accent5"/>
                </a:solidFill>
              </a:rPr>
              <a:t>George Orwell</a:t>
            </a:r>
            <a:endParaRPr lang="pt-BR" sz="40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069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409371" y="3441700"/>
            <a:ext cx="595085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>
                <a:solidFill>
                  <a:schemeClr val="accent2">
                    <a:lumMod val="50000"/>
                  </a:schemeClr>
                </a:solidFill>
              </a:rPr>
              <a:t>Contato</a:t>
            </a:r>
          </a:p>
          <a:p>
            <a:r>
              <a:rPr lang="pt-BR" sz="2000" b="1" dirty="0" err="1" smtClean="0">
                <a:solidFill>
                  <a:schemeClr val="accent6">
                    <a:lumMod val="75000"/>
                  </a:schemeClr>
                </a:solidFill>
              </a:rPr>
              <a:t>Jos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Luiz M. Garcia</a:t>
            </a:r>
            <a:endParaRPr lang="pt-BR" sz="20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Instituto de Agricultura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Biol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ógica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rgbClr val="00B0F0"/>
                </a:solidFill>
                <a:hlinkClick r:id="rId2"/>
              </a:rPr>
              <a:t>www.institutodeagriculturabiologica.org</a:t>
            </a:r>
            <a:endParaRPr lang="en-US" sz="2400" dirty="0" smtClean="0">
              <a:solidFill>
                <a:srgbClr val="00B0F0"/>
              </a:solidFill>
            </a:endParaRPr>
          </a:p>
          <a:p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011 97364.1716</a:t>
            </a:r>
          </a:p>
          <a:p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011 3892.2460</a:t>
            </a:r>
            <a:endParaRPr lang="pt-BR" sz="24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9033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4800" b="1" dirty="0" smtClean="0">
                <a:solidFill>
                  <a:schemeClr val="accent6">
                    <a:lumMod val="75000"/>
                  </a:schemeClr>
                </a:solidFill>
              </a:rPr>
              <a:t>    O </a:t>
            </a:r>
            <a:r>
              <a:rPr lang="pt-BR" sz="4800" b="1" dirty="0" err="1" smtClean="0">
                <a:solidFill>
                  <a:schemeClr val="accent6">
                    <a:lumMod val="75000"/>
                  </a:schemeClr>
                </a:solidFill>
              </a:rPr>
              <a:t>Agrot</a:t>
            </a:r>
            <a:r>
              <a:rPr lang="en-US" sz="4800" b="1" dirty="0" err="1" smtClean="0">
                <a:solidFill>
                  <a:schemeClr val="accent6">
                    <a:lumMod val="75000"/>
                  </a:schemeClr>
                </a:solidFill>
              </a:rPr>
              <a:t>óxico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75000"/>
                  </a:schemeClr>
                </a:solidFill>
              </a:rPr>
              <a:t>mais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800" b="1" dirty="0" err="1" smtClean="0">
                <a:solidFill>
                  <a:schemeClr val="accent6">
                    <a:lumMod val="75000"/>
                  </a:schemeClr>
                </a:solidFill>
              </a:rPr>
              <a:t>usado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 no </a:t>
            </a:r>
            <a:r>
              <a:rPr lang="en-US" sz="4800" b="1" dirty="0" err="1" smtClean="0">
                <a:solidFill>
                  <a:schemeClr val="accent6">
                    <a:lumMod val="75000"/>
                  </a:schemeClr>
                </a:solidFill>
              </a:rPr>
              <a:t>Mundo</a:t>
            </a:r>
            <a:r>
              <a:rPr lang="en-US" sz="48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</a:rPr>
              <a:t>*</a:t>
            </a:r>
            <a:endParaRPr lang="pt-BR" sz="4800" b="1" dirty="0">
              <a:solidFill>
                <a:srgbClr val="FF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seu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uso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aumentou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50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vezes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Estados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Unidos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desde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introdução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lavouras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transgênicas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resistentes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Glifosato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(RR)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1996.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Hoje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, 50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vezes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mais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glifosato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permitido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pelo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EPA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milho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(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grão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 do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1996.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Metade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campos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agrícolas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dos EUA tem ”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mato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” que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resistente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Glifosato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 O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Brasil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segue a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mesma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tendência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As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novas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variedades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transgênicas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oferecem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dupla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resistência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glifosato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ao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2,4-D (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Agente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</a:rPr>
              <a:t>Laranja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)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sym typeface="Wingdings"/>
              </a:rPr>
              <a:t>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 Enlist Duo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*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“Glyphosate Now the Most-Used Agricultural Chemical Ever” </a:t>
            </a:r>
            <a:b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Douglas Main, Feb 2, 2016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Newsweek</a:t>
            </a:r>
            <a:endParaRPr lang="pt-BR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US" sz="22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4023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93701"/>
            <a:ext cx="10515600" cy="1325563"/>
          </a:xfrm>
        </p:spPr>
        <p:txBody>
          <a:bodyPr>
            <a:normAutofit/>
          </a:bodyPr>
          <a:lstStyle/>
          <a:p>
            <a:r>
              <a:rPr lang="pt-BR" sz="6000" b="1" dirty="0" smtClean="0">
                <a:solidFill>
                  <a:schemeClr val="accent6">
                    <a:lumMod val="50000"/>
                  </a:schemeClr>
                </a:solidFill>
              </a:rPr>
              <a:t>     Glifosato </a:t>
            </a:r>
            <a:r>
              <a:rPr lang="pt-BR" sz="6000" b="1" dirty="0">
                <a:solidFill>
                  <a:schemeClr val="accent6">
                    <a:lumMod val="50000"/>
                  </a:schemeClr>
                </a:solidFill>
              </a:rPr>
              <a:t>no Meio Ambiente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accent6">
                    <a:lumMod val="75000"/>
                  </a:schemeClr>
                </a:solidFill>
              </a:rPr>
              <a:t>Uso Anual = 450 </a:t>
            </a:r>
            <a:r>
              <a:rPr lang="pt-BR" sz="2400" dirty="0" err="1" smtClean="0">
                <a:solidFill>
                  <a:schemeClr val="accent6">
                    <a:lumMod val="75000"/>
                  </a:schemeClr>
                </a:solidFill>
              </a:rPr>
              <a:t>milh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ões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toneladas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Superfície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Terrestre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= 510.000.000 Km2</a:t>
            </a: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Valor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adicionado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p/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cada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m2 = 0,882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gramas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m2/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ano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Valor para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cada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Km2 de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área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agrícola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= 9.57 ton/Km2/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ano</a:t>
            </a:r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Valor para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cada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m2 de solo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agrícola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=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9.57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gramas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m2/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ano</a:t>
            </a:r>
            <a:endParaRPr 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Densidade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do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Glifosato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- 0,5 +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ou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- 0.1</a:t>
            </a:r>
          </a:p>
          <a:p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Cada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vagão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ferroviario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= 25 tons, logo 18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milhões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vagões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Cada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vagão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12 m, logo 216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milhões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de metros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ou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216.000 km.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Perímetro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da Terra = 40.000 km, logo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composição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ferroviaria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com 18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milhões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vagões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, que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daria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para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dar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volta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na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Terra 5,4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vezes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todos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anos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 flipH="1">
            <a:off x="1487058" y="6311900"/>
            <a:ext cx="84466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6">
                    <a:lumMod val="50000"/>
                  </a:schemeClr>
                </a:solidFill>
              </a:rPr>
              <a:t>Garcia, J.L.M. , 2017</a:t>
            </a:r>
            <a:endParaRPr lang="pt-BR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23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94120" cy="1174115"/>
          </a:xfrm>
        </p:spPr>
        <p:txBody>
          <a:bodyPr>
            <a:normAutofit/>
          </a:bodyPr>
          <a:lstStyle/>
          <a:p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</a:rPr>
              <a:t>O mito dos </a:t>
            </a:r>
            <a:r>
              <a:rPr lang="pt-BR" sz="3600" b="1" dirty="0" err="1" smtClean="0">
                <a:solidFill>
                  <a:schemeClr val="accent6">
                    <a:lumMod val="50000"/>
                  </a:schemeClr>
                </a:solidFill>
              </a:rPr>
              <a:t>agroqu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</a:rPr>
              <a:t>ímicos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</a:rPr>
              <a:t>seguros</a:t>
            </a:r>
            <a:endParaRPr lang="pt-BR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00088" y="1539240"/>
            <a:ext cx="6432232" cy="4351338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” </a:t>
            </a:r>
            <a:r>
              <a:rPr lang="pt-BR" sz="2000" b="1" dirty="0" err="1" smtClean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ão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rigorosamente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testados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”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”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Quantidade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usada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muito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pouca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”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” São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Biodegradáveis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” São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regulados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autoridades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sérias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e de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confiança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</a:p>
          <a:p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”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Agrotóxicos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são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essenciais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produção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alimentos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</a:p>
          <a:p>
            <a:endParaRPr lang="pt-BR" sz="20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54000"/>
            <a:ext cx="4754880" cy="633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7608" y="474786"/>
            <a:ext cx="11438792" cy="703384"/>
          </a:xfrm>
        </p:spPr>
        <p:txBody>
          <a:bodyPr>
            <a:noAutofit/>
          </a:bodyPr>
          <a:lstStyle/>
          <a:p>
            <a:r>
              <a:rPr lang="pt-BR" sz="3600" b="1" smtClean="0">
                <a:solidFill>
                  <a:schemeClr val="accent6">
                    <a:lumMod val="50000"/>
                  </a:schemeClr>
                </a:solidFill>
              </a:rPr>
              <a:t>     Estudos </a:t>
            </a:r>
            <a:r>
              <a:rPr lang="pt-BR" sz="3600" b="1" dirty="0" err="1" smtClean="0">
                <a:solidFill>
                  <a:schemeClr val="accent6">
                    <a:lumMod val="50000"/>
                  </a:schemeClr>
                </a:solidFill>
              </a:rPr>
              <a:t>toxicol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</a:rPr>
              <a:t>ó</a:t>
            </a:r>
            <a:r>
              <a:rPr lang="pt-BR" sz="3600" b="1" dirty="0" err="1" smtClean="0">
                <a:solidFill>
                  <a:schemeClr val="accent6">
                    <a:lumMod val="50000"/>
                  </a:schemeClr>
                </a:solidFill>
              </a:rPr>
              <a:t>gicos</a:t>
            </a:r>
            <a:r>
              <a:rPr lang="pt-BR" sz="3600" b="1" dirty="0" smtClean="0">
                <a:solidFill>
                  <a:schemeClr val="accent6">
                    <a:lumMod val="50000"/>
                  </a:schemeClr>
                </a:solidFill>
              </a:rPr>
              <a:t> com OGM </a:t>
            </a:r>
            <a:r>
              <a:rPr lang="pt-BR" sz="3600" b="1" dirty="0" err="1" smtClean="0">
                <a:solidFill>
                  <a:schemeClr val="accent6">
                    <a:lumMod val="50000"/>
                  </a:schemeClr>
                </a:solidFill>
              </a:rPr>
              <a:t>n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</a:rPr>
              <a:t>ão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</a:rPr>
              <a:t> tem valor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</a:rPr>
              <a:t>algum</a:t>
            </a:r>
            <a:endParaRPr lang="pt-BR" sz="3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09954" y="1574800"/>
            <a:ext cx="10348546" cy="4466563"/>
          </a:xfr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Ao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tudo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indica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muitos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dos ”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estudos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segurança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” que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sustentam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crença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de que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alimentos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GM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seriam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seguros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são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fundamentalmente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falhos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difícil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acreditar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tal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nível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de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incompetência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existiu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dentro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da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comunidade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científica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por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tantos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anos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e,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é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muito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mais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plausível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crer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que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tenha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havido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uma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cínica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concordância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com a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fraude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científica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destinada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a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alcançar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os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resultados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accent6">
                    <a:lumMod val="75000"/>
                  </a:schemeClr>
                </a:solidFill>
              </a:rPr>
              <a:t>desejados</a:t>
            </a:r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”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lvl="0" indent="0" defTabSz="914400">
              <a:spcBef>
                <a:spcPts val="0"/>
              </a:spcBef>
              <a:buClrTx/>
              <a:buSzTx/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http://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</a:rPr>
              <a:t>gmfreecymru.org.uk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/news/Press_Notice17June2015.html</a:t>
            </a:r>
            <a:endParaRPr lang="pt-BR" sz="2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50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chemeClr val="accent6">
                    <a:lumMod val="50000"/>
                  </a:schemeClr>
                </a:solidFill>
              </a:rPr>
              <a:t>Como as empresas gostariam que fosse</a:t>
            </a:r>
            <a:endParaRPr lang="pt-BR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825625"/>
            <a:ext cx="8930640" cy="4351338"/>
          </a:xfrm>
        </p:spPr>
      </p:pic>
      <p:sp>
        <p:nvSpPr>
          <p:cNvPr id="5" name="CaixaDeTexto 4"/>
          <p:cNvSpPr txBox="1"/>
          <p:nvPr/>
        </p:nvSpPr>
        <p:spPr>
          <a:xfrm>
            <a:off x="1842868" y="6527409"/>
            <a:ext cx="1950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accent6">
                    <a:lumMod val="75000"/>
                  </a:schemeClr>
                </a:solidFill>
              </a:rPr>
              <a:t>Garcia, J.L.M. 2017</a:t>
            </a:r>
            <a:endParaRPr lang="pt-BR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3691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1805</TotalTime>
  <Words>2330</Words>
  <Application>Microsoft Macintosh PowerPoint</Application>
  <PresentationFormat>Widescreen</PresentationFormat>
  <Paragraphs>232</Paragraphs>
  <Slides>45</Slides>
  <Notes>4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0" baseType="lpstr">
      <vt:lpstr>Calibri</vt:lpstr>
      <vt:lpstr>Calibri Light</vt:lpstr>
      <vt:lpstr>Wingdings</vt:lpstr>
      <vt:lpstr>Arial</vt:lpstr>
      <vt:lpstr>Tema do Office</vt:lpstr>
      <vt:lpstr>GLIFOSATO</vt:lpstr>
      <vt:lpstr>Apresentação do PowerPoint</vt:lpstr>
      <vt:lpstr>     Porque estudar os efeitos do Glifosato ?</vt:lpstr>
      <vt:lpstr>       Problemas nas Ciências Biológicas </vt:lpstr>
      <vt:lpstr>    O Agrotóxico mais usado no Mundo *</vt:lpstr>
      <vt:lpstr>     Glifosato no Meio Ambiente</vt:lpstr>
      <vt:lpstr>O mito dos agroquímicos seguros</vt:lpstr>
      <vt:lpstr>     Estudos toxicológicos com OGM não tem valor algum</vt:lpstr>
      <vt:lpstr>Como as empresas gostariam que fosse</vt:lpstr>
      <vt:lpstr>O tempo passa mas as táticas continuam as mesmas</vt:lpstr>
      <vt:lpstr>O Tempo passa mas a tática continua a mesma</vt:lpstr>
      <vt:lpstr>O que é Glifosato ?  N-(FosfonoMetil) Glicina   </vt:lpstr>
      <vt:lpstr>Amino Acido Fake Análogo da Glicina que se incorpora as proteínas</vt:lpstr>
      <vt:lpstr>                            Os 21 Amino Ácidos </vt:lpstr>
      <vt:lpstr>O Glifosato é tóxico ?</vt:lpstr>
      <vt:lpstr>Alegações de segurança do GLIFOSATO questionáveis *</vt:lpstr>
      <vt:lpstr>            Dados sobre a nossa exposição ao                              GLIFOSATO</vt:lpstr>
      <vt:lpstr>Glifosato acumula em Soja Transgênica RR                         Estudo Norueguês *</vt:lpstr>
      <vt:lpstr>Soja Transgênica acumula Formaldeído e                     deprime a Glutationa *</vt:lpstr>
      <vt:lpstr>GLIFOSATO bloqueia Ferro, Manganês e Zinco em plantas *</vt:lpstr>
      <vt:lpstr>               Sintoma típico de bloqueio de Ferro e Manganês em                         em soja transgênica resistente ao Glifosato     </vt:lpstr>
      <vt:lpstr>Deficiência severa de Manganês e Cobalto no soro de vacas em lactação *</vt:lpstr>
      <vt:lpstr>Algumas conseqüências da deficiência de Manganês  </vt:lpstr>
      <vt:lpstr>O Microbioma Humano é muito importante para a nossa saúde          9 Trilhões de Células e entre 4.000 e 18.000 espécies diferentes               Todos elas possuem a rota do Shikimato que o Glifosato bloqueia.  </vt:lpstr>
      <vt:lpstr>Lactobacillus dependem de Manganês !*</vt:lpstr>
      <vt:lpstr>                     Mecanismos Neuro Endócrinos *</vt:lpstr>
      <vt:lpstr>Baixo teor de Manganês na primeira dentição conectado ao Autismo*</vt:lpstr>
      <vt:lpstr>                  Glifosato em Tofu e Tempeh</vt:lpstr>
      <vt:lpstr> Estudo toxicológico de longa duração em porcos alimentados com dieta de                                               Milho e Soja Transgênicas</vt:lpstr>
      <vt:lpstr>                                   Glifosato e Autismo*</vt:lpstr>
      <vt:lpstr>A conversão do Glutamato em Glutamina depende do Manganês ! </vt:lpstr>
      <vt:lpstr>        Autismo – Uma tendência amedrontadora*</vt:lpstr>
      <vt:lpstr>                       Glifosato e Autismo                        Alguns mecanismos biológicos </vt:lpstr>
      <vt:lpstr>                          Glifosato e Alzheimer</vt:lpstr>
      <vt:lpstr>                           Glifosato e Parkinson</vt:lpstr>
      <vt:lpstr>                            Glifosato e Câncer </vt:lpstr>
      <vt:lpstr>                  Correlações entre Glifosato e Varios tipos de Cancer</vt:lpstr>
      <vt:lpstr>         O Glifosato estaria nos tornando obesos ? *</vt:lpstr>
      <vt:lpstr>                 GLIFOSATO na CERVEJA</vt:lpstr>
      <vt:lpstr>             Mortes devido a Obesidade</vt:lpstr>
      <vt:lpstr>                   Glifosato e Doença Celiaca</vt:lpstr>
      <vt:lpstr>                   Glifosato e Anencefalia *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GLIFOSATO</dc:title>
  <dc:creator>Usuário do Microsoft Office</dc:creator>
  <cp:lastModifiedBy>Usuário do Microsoft Office</cp:lastModifiedBy>
  <cp:revision>51</cp:revision>
  <dcterms:created xsi:type="dcterms:W3CDTF">2017-03-22T12:14:26Z</dcterms:created>
  <dcterms:modified xsi:type="dcterms:W3CDTF">2017-03-23T22:03:43Z</dcterms:modified>
</cp:coreProperties>
</file>